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343" r:id="rId2"/>
    <p:sldId id="2048" r:id="rId3"/>
    <p:sldId id="2054" r:id="rId4"/>
    <p:sldId id="2055" r:id="rId5"/>
    <p:sldId id="291" r:id="rId6"/>
    <p:sldId id="2057" r:id="rId7"/>
    <p:sldId id="2058" r:id="rId8"/>
    <p:sldId id="2059" r:id="rId9"/>
    <p:sldId id="2060" r:id="rId10"/>
    <p:sldId id="2061" r:id="rId11"/>
    <p:sldId id="2028" r:id="rId12"/>
    <p:sldId id="2075" r:id="rId13"/>
    <p:sldId id="2063" r:id="rId14"/>
    <p:sldId id="294" r:id="rId15"/>
    <p:sldId id="2072" r:id="rId16"/>
    <p:sldId id="2038" r:id="rId17"/>
    <p:sldId id="293" r:id="rId18"/>
    <p:sldId id="2027" r:id="rId19"/>
    <p:sldId id="2052" r:id="rId20"/>
    <p:sldId id="2065" r:id="rId21"/>
    <p:sldId id="2067" r:id="rId22"/>
    <p:sldId id="2068" r:id="rId23"/>
    <p:sldId id="2070" r:id="rId24"/>
    <p:sldId id="2076" r:id="rId25"/>
    <p:sldId id="2031" r:id="rId26"/>
    <p:sldId id="2071" r:id="rId27"/>
    <p:sldId id="2073" r:id="rId28"/>
    <p:sldId id="444" r:id="rId29"/>
    <p:sldId id="2074" r:id="rId30"/>
    <p:sldId id="2025" r:id="rId31"/>
  </p:sldIdLst>
  <p:sldSz cx="9144000" cy="5143500" type="screen16x9"/>
  <p:notesSz cx="6845300" cy="9396413"/>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239">
          <p15:clr>
            <a:srgbClr val="A4A3A4"/>
          </p15:clr>
        </p15:guide>
        <p15:guide id="2" pos="2880">
          <p15:clr>
            <a:srgbClr val="A4A3A4"/>
          </p15:clr>
        </p15:guide>
      </p15:sldGuideLst>
    </p:ext>
    <p:ext uri="{2D200454-40CA-4A62-9FC3-DE9A4176ACB9}">
      <p15:notesGuideLst xmlns:p15="http://schemas.microsoft.com/office/powerpoint/2012/main">
        <p15:guide id="1" orient="horz" pos="2960">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C9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0"/>
    <p:restoredTop sz="93841"/>
  </p:normalViewPr>
  <p:slideViewPr>
    <p:cSldViewPr snapToObjects="1">
      <p:cViewPr varScale="1">
        <p:scale>
          <a:sx n="122" d="100"/>
          <a:sy n="122" d="100"/>
        </p:scale>
        <p:origin x="216" y="536"/>
      </p:cViewPr>
      <p:guideLst>
        <p:guide orient="horz" pos="323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5" d="100"/>
        <a:sy n="135" d="100"/>
      </p:scale>
      <p:origin x="0" y="2080"/>
    </p:cViewPr>
  </p:sorterViewPr>
  <p:notesViewPr>
    <p:cSldViewPr snapToObjects="1">
      <p:cViewPr>
        <p:scale>
          <a:sx n="75" d="100"/>
          <a:sy n="75" d="100"/>
        </p:scale>
        <p:origin x="-1404" y="570"/>
      </p:cViewPr>
      <p:guideLst>
        <p:guide orient="horz" pos="2960"/>
        <p:guide pos="21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2694F237-4635-9E40-A9C0-4F58F1ACB696}"/>
              </a:ext>
            </a:extLst>
          </p:cNvPr>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en-US"/>
          </a:p>
        </p:txBody>
      </p:sp>
      <p:sp>
        <p:nvSpPr>
          <p:cNvPr id="277507" name="Rectangle 3">
            <a:extLst>
              <a:ext uri="{FF2B5EF4-FFF2-40B4-BE49-F238E27FC236}">
                <a16:creationId xmlns:a16="http://schemas.microsoft.com/office/drawing/2014/main" id="{4933FD7A-F7E9-8A4E-A51C-547E02642865}"/>
              </a:ext>
            </a:extLst>
          </p:cNvPr>
          <p:cNvSpPr>
            <a:spLocks noGrp="1" noChangeArrowheads="1"/>
          </p:cNvSpPr>
          <p:nvPr>
            <p:ph type="dt" sz="quarter" idx="1"/>
          </p:nvPr>
        </p:nvSpPr>
        <p:spPr bwMode="auto">
          <a:xfrm>
            <a:off x="3876675" y="0"/>
            <a:ext cx="2967038" cy="4699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77508" name="Rectangle 4">
            <a:extLst>
              <a:ext uri="{FF2B5EF4-FFF2-40B4-BE49-F238E27FC236}">
                <a16:creationId xmlns:a16="http://schemas.microsoft.com/office/drawing/2014/main" id="{D57D31B1-A3BA-E341-991C-1A9B5ED412D4}"/>
              </a:ext>
            </a:extLst>
          </p:cNvPr>
          <p:cNvSpPr>
            <a:spLocks noGrp="1" noChangeArrowheads="1"/>
          </p:cNvSpPr>
          <p:nvPr>
            <p:ph type="ftr" sz="quarter" idx="2"/>
          </p:nvPr>
        </p:nvSpPr>
        <p:spPr bwMode="auto">
          <a:xfrm>
            <a:off x="0" y="8924925"/>
            <a:ext cx="2967038" cy="4699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en-US"/>
          </a:p>
        </p:txBody>
      </p:sp>
      <p:sp>
        <p:nvSpPr>
          <p:cNvPr id="277509" name="Rectangle 5">
            <a:extLst>
              <a:ext uri="{FF2B5EF4-FFF2-40B4-BE49-F238E27FC236}">
                <a16:creationId xmlns:a16="http://schemas.microsoft.com/office/drawing/2014/main" id="{101C2EFC-4101-A846-97F6-6E9BFB251CD1}"/>
              </a:ext>
            </a:extLst>
          </p:cNvPr>
          <p:cNvSpPr>
            <a:spLocks noGrp="1" noChangeArrowheads="1"/>
          </p:cNvSpPr>
          <p:nvPr>
            <p:ph type="sldNum" sz="quarter" idx="3"/>
          </p:nvPr>
        </p:nvSpPr>
        <p:spPr bwMode="auto">
          <a:xfrm>
            <a:off x="3876675" y="8924925"/>
            <a:ext cx="2967038" cy="4699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eaLnBrk="1" hangingPunct="1">
              <a:defRPr sz="1200"/>
            </a:lvl1pPr>
          </a:lstStyle>
          <a:p>
            <a:fld id="{07224003-4BBE-E840-9010-F13EB27404C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F3560BE-F5CF-5444-A80E-9490271AF45A}"/>
              </a:ext>
            </a:extLst>
          </p:cNvPr>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en-US"/>
          </a:p>
        </p:txBody>
      </p:sp>
      <p:sp>
        <p:nvSpPr>
          <p:cNvPr id="96259" name="Rectangle 3">
            <a:extLst>
              <a:ext uri="{FF2B5EF4-FFF2-40B4-BE49-F238E27FC236}">
                <a16:creationId xmlns:a16="http://schemas.microsoft.com/office/drawing/2014/main" id="{A1B3D231-88DD-9D4E-89ED-B585C2BD1648}"/>
              </a:ext>
            </a:extLst>
          </p:cNvPr>
          <p:cNvSpPr>
            <a:spLocks noGrp="1" noChangeArrowheads="1"/>
          </p:cNvSpPr>
          <p:nvPr>
            <p:ph type="dt" idx="1"/>
          </p:nvPr>
        </p:nvSpPr>
        <p:spPr bwMode="auto">
          <a:xfrm>
            <a:off x="3876675" y="0"/>
            <a:ext cx="2967038" cy="4699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4AE51DA4-2E86-3A4A-BB30-6E87CC97DED1}"/>
              </a:ext>
            </a:extLst>
          </p:cNvPr>
          <p:cNvSpPr>
            <a:spLocks noGrp="1" noRot="1" noChangeAspect="1" noChangeArrowheads="1" noTextEdit="1"/>
          </p:cNvSpPr>
          <p:nvPr>
            <p:ph type="sldImg" idx="2"/>
          </p:nvPr>
        </p:nvSpPr>
        <p:spPr bwMode="auto">
          <a:xfrm>
            <a:off x="292100" y="704850"/>
            <a:ext cx="6264275" cy="3524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a:extLst>
              <a:ext uri="{FF2B5EF4-FFF2-40B4-BE49-F238E27FC236}">
                <a16:creationId xmlns:a16="http://schemas.microsoft.com/office/drawing/2014/main" id="{6715641E-60AA-9B42-A9F3-BC93FCF1D454}"/>
              </a:ext>
            </a:extLst>
          </p:cNvPr>
          <p:cNvSpPr>
            <a:spLocks noGrp="1" noChangeArrowheads="1"/>
          </p:cNvSpPr>
          <p:nvPr>
            <p:ph type="body" sz="quarter" idx="3"/>
          </p:nvPr>
        </p:nvSpPr>
        <p:spPr bwMode="auto">
          <a:xfrm>
            <a:off x="684213" y="4464050"/>
            <a:ext cx="5476875" cy="4227513"/>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a:extLst>
              <a:ext uri="{FF2B5EF4-FFF2-40B4-BE49-F238E27FC236}">
                <a16:creationId xmlns:a16="http://schemas.microsoft.com/office/drawing/2014/main" id="{1555EE10-A825-D646-84C2-B75C8145E2FE}"/>
              </a:ext>
            </a:extLst>
          </p:cNvPr>
          <p:cNvSpPr>
            <a:spLocks noGrp="1" noChangeArrowheads="1"/>
          </p:cNvSpPr>
          <p:nvPr>
            <p:ph type="ftr" sz="quarter" idx="4"/>
          </p:nvPr>
        </p:nvSpPr>
        <p:spPr bwMode="auto">
          <a:xfrm>
            <a:off x="0" y="8924925"/>
            <a:ext cx="2967038" cy="4699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en-US"/>
          </a:p>
        </p:txBody>
      </p:sp>
      <p:sp>
        <p:nvSpPr>
          <p:cNvPr id="96263" name="Rectangle 7">
            <a:extLst>
              <a:ext uri="{FF2B5EF4-FFF2-40B4-BE49-F238E27FC236}">
                <a16:creationId xmlns:a16="http://schemas.microsoft.com/office/drawing/2014/main" id="{B2D83ECF-0172-E640-9B9E-A7E3552DEEDA}"/>
              </a:ext>
            </a:extLst>
          </p:cNvPr>
          <p:cNvSpPr>
            <a:spLocks noGrp="1" noChangeArrowheads="1"/>
          </p:cNvSpPr>
          <p:nvPr>
            <p:ph type="sldNum" sz="quarter" idx="5"/>
          </p:nvPr>
        </p:nvSpPr>
        <p:spPr bwMode="auto">
          <a:xfrm>
            <a:off x="3876675" y="8924925"/>
            <a:ext cx="2967038" cy="4699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eaLnBrk="1" hangingPunct="1">
              <a:defRPr sz="1200"/>
            </a:lvl1pPr>
          </a:lstStyle>
          <a:p>
            <a:fld id="{844DEB0E-AF7D-3048-8805-60F1911FB7A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65" charset="0"/>
        <a:ea typeface="ＭＳ Ｐゴシック" charset="0"/>
        <a:cs typeface="Times New Roman" pitchFamily="-65" charset="0"/>
      </a:defRPr>
    </a:lvl1pPr>
    <a:lvl2pPr marL="457200" algn="l" rtl="0" eaLnBrk="0" fontAlgn="base" hangingPunct="0">
      <a:spcBef>
        <a:spcPct val="30000"/>
      </a:spcBef>
      <a:spcAft>
        <a:spcPct val="0"/>
      </a:spcAft>
      <a:defRPr sz="1200" kern="1200">
        <a:solidFill>
          <a:schemeClr val="tx1"/>
        </a:solidFill>
        <a:latin typeface="Arial" pitchFamily="-65" charset="0"/>
        <a:ea typeface="Times New Roman" pitchFamily="-65" charset="0"/>
        <a:cs typeface="Times New Roman" pitchFamily="-65" charset="0"/>
      </a:defRPr>
    </a:lvl2pPr>
    <a:lvl3pPr marL="914400" algn="l" rtl="0" eaLnBrk="0" fontAlgn="base" hangingPunct="0">
      <a:spcBef>
        <a:spcPct val="30000"/>
      </a:spcBef>
      <a:spcAft>
        <a:spcPct val="0"/>
      </a:spcAft>
      <a:defRPr sz="1200" kern="1200">
        <a:solidFill>
          <a:schemeClr val="tx1"/>
        </a:solidFill>
        <a:latin typeface="Arial" pitchFamily="-65" charset="0"/>
        <a:ea typeface="Times New Roman" pitchFamily="-65" charset="0"/>
        <a:cs typeface="Times New Roman" pitchFamily="-65" charset="0"/>
      </a:defRPr>
    </a:lvl3pPr>
    <a:lvl4pPr marL="1371600" algn="l" rtl="0" eaLnBrk="0" fontAlgn="base" hangingPunct="0">
      <a:spcBef>
        <a:spcPct val="30000"/>
      </a:spcBef>
      <a:spcAft>
        <a:spcPct val="0"/>
      </a:spcAft>
      <a:defRPr sz="1200" kern="1200">
        <a:solidFill>
          <a:schemeClr val="tx1"/>
        </a:solidFill>
        <a:latin typeface="Arial" pitchFamily="-65" charset="0"/>
        <a:ea typeface="Times New Roman" pitchFamily="-65" charset="0"/>
        <a:cs typeface="Times New Roman" pitchFamily="-65" charset="0"/>
      </a:defRPr>
    </a:lvl4pPr>
    <a:lvl5pPr marL="1828800" algn="l" rtl="0" eaLnBrk="0" fontAlgn="base" hangingPunct="0">
      <a:spcBef>
        <a:spcPct val="30000"/>
      </a:spcBef>
      <a:spcAft>
        <a:spcPct val="0"/>
      </a:spcAft>
      <a:defRPr sz="1200" kern="1200">
        <a:solidFill>
          <a:schemeClr val="tx1"/>
        </a:solidFill>
        <a:latin typeface="Arial" pitchFamily="-65" charset="0"/>
        <a:ea typeface="Times New Roman" pitchFamily="-65" charset="0"/>
        <a:cs typeface="Times New Roman" pitchFamily="-6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287046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Barbara </a:t>
            </a:r>
            <a:r>
              <a:rPr lang="en-US" sz="1200" b="0" i="0" u="none" strike="noStrike" kern="1200" dirty="0" err="1">
                <a:solidFill>
                  <a:schemeClr val="tx1"/>
                </a:solidFill>
                <a:effectLst/>
                <a:latin typeface="+mn-lt"/>
                <a:ea typeface="+mn-ea"/>
                <a:cs typeface="+mn-cs"/>
              </a:rPr>
              <a:t>Liskov</a:t>
            </a:r>
            <a:r>
              <a:rPr lang="en-US" sz="1200" b="0" i="0" u="none" strike="noStrike" kern="1200" dirty="0">
                <a:solidFill>
                  <a:schemeClr val="tx1"/>
                </a:solidFill>
                <a:effectLst/>
                <a:latin typeface="+mn-lt"/>
                <a:ea typeface="+mn-ea"/>
                <a:cs typeface="+mn-cs"/>
              </a:rPr>
              <a:t> said about computer science: “Modularity based on abstraction is the way things are done!” Abstractions are arguably the foundation upon which computers and entire data-centers are built.</a:t>
            </a:r>
            <a:endParaRPr lang="en-US" b="0" dirty="0">
              <a:effectLst/>
            </a:endParaRPr>
          </a:p>
          <a:p>
            <a:br>
              <a:rPr lang="en-US" dirty="0"/>
            </a:br>
            <a:r>
              <a:rPr lang="en-US" sz="1200" b="0" i="0" u="none" strike="noStrike" kern="1200" dirty="0">
                <a:solidFill>
                  <a:schemeClr val="tx1"/>
                </a:solidFill>
                <a:effectLst/>
                <a:latin typeface="+mn-lt"/>
                <a:ea typeface="+mn-ea"/>
                <a:cs typeface="+mn-cs"/>
              </a:rPr>
              <a:t>I actually think the past ten years in networking has been </a:t>
            </a:r>
            <a:r>
              <a:rPr lang="en-US" sz="1200" b="1" i="1" u="none" strike="noStrike" kern="1200" dirty="0">
                <a:solidFill>
                  <a:schemeClr val="tx1"/>
                </a:solidFill>
                <a:effectLst/>
                <a:latin typeface="+mn-lt"/>
                <a:ea typeface="+mn-ea"/>
                <a:cs typeface="+mn-cs"/>
              </a:rPr>
              <a:t>all about</a:t>
            </a:r>
            <a:r>
              <a:rPr lang="en-US" sz="1200" b="0" i="0" u="none" strike="noStrike" kern="1200" dirty="0">
                <a:solidFill>
                  <a:schemeClr val="tx1"/>
                </a:solidFill>
                <a:effectLst/>
                <a:latin typeface="+mn-lt"/>
                <a:ea typeface="+mn-ea"/>
                <a:cs typeface="+mn-cs"/>
              </a:rPr>
              <a:t> creating new abstractions for network control planes. </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14</a:t>
            </a:fld>
            <a:endParaRPr lang="en-US"/>
          </a:p>
        </p:txBody>
      </p:sp>
    </p:spTree>
    <p:extLst>
      <p:ext uri="{BB962C8B-B14F-4D97-AF65-F5344CB8AC3E}">
        <p14:creationId xmlns:p14="http://schemas.microsoft.com/office/powerpoint/2010/main" val="219364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15</a:t>
            </a:fld>
            <a:endParaRPr lang="en-US" altLang="en-US"/>
          </a:p>
        </p:txBody>
      </p:sp>
    </p:spTree>
    <p:extLst>
      <p:ext uri="{BB962C8B-B14F-4D97-AF65-F5344CB8AC3E}">
        <p14:creationId xmlns:p14="http://schemas.microsoft.com/office/powerpoint/2010/main" val="247956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world of computing is </a:t>
            </a:r>
            <a:r>
              <a:rPr lang="en-US" sz="1200" b="1" i="1" u="none" strike="noStrike" kern="1200" dirty="0">
                <a:solidFill>
                  <a:schemeClr val="tx1"/>
                </a:solidFill>
                <a:effectLst/>
                <a:latin typeface="+mn-lt"/>
                <a:ea typeface="+mn-ea"/>
                <a:cs typeface="+mn-cs"/>
              </a:rPr>
              <a:t>built</a:t>
            </a:r>
            <a:r>
              <a:rPr lang="en-US" sz="1200" b="0" i="0" u="none" strike="noStrike" kern="1200" dirty="0">
                <a:solidFill>
                  <a:schemeClr val="tx1"/>
                </a:solidFill>
                <a:effectLst/>
                <a:latin typeface="+mn-lt"/>
                <a:ea typeface="+mn-ea"/>
                <a:cs typeface="+mn-cs"/>
              </a:rPr>
              <a:t> on a foundation of clever abstractions. </a:t>
            </a:r>
          </a:p>
          <a:p>
            <a:pPr rtl="0"/>
            <a:r>
              <a:rPr lang="en-US" sz="1200" b="0" i="0" u="none" strike="noStrike" kern="1200" dirty="0">
                <a:solidFill>
                  <a:schemeClr val="tx1"/>
                </a:solidFill>
                <a:effectLst/>
                <a:latin typeface="+mn-lt"/>
                <a:ea typeface="+mn-ea"/>
                <a:cs typeface="+mn-cs"/>
              </a:rPr>
              <a:t>The abstraction of virtual memory means our applications don’t have to worry about managing physical memory locations and caches. Abstractions for file systems means our applications can open, update and close files without needing to know what hardware the file system uses, or where it is located. The abstraction of an operating system means our applications don’t have to worry about how processes are scheduled and peripherals are shared.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17</a:t>
            </a:fld>
            <a:endParaRPr lang="en-US"/>
          </a:p>
        </p:txBody>
      </p:sp>
    </p:spTree>
    <p:extLst>
      <p:ext uri="{BB962C8B-B14F-4D97-AF65-F5344CB8AC3E}">
        <p14:creationId xmlns:p14="http://schemas.microsoft.com/office/powerpoint/2010/main" val="389646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says VM, but in practice could also be a physical server or a container. Here, we will only consider VMs.</a:t>
            </a:r>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19</a:t>
            </a:fld>
            <a:endParaRPr lang="en-US" altLang="en-US"/>
          </a:p>
        </p:txBody>
      </p:sp>
    </p:spTree>
    <p:extLst>
      <p:ext uri="{BB962C8B-B14F-4D97-AF65-F5344CB8AC3E}">
        <p14:creationId xmlns:p14="http://schemas.microsoft.com/office/powerpoint/2010/main" val="92670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22</a:t>
            </a:fld>
            <a:endParaRPr lang="en-US" altLang="en-US"/>
          </a:p>
        </p:txBody>
      </p:sp>
    </p:spTree>
    <p:extLst>
      <p:ext uri="{BB962C8B-B14F-4D97-AF65-F5344CB8AC3E}">
        <p14:creationId xmlns:p14="http://schemas.microsoft.com/office/powerpoint/2010/main" val="95055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25</a:t>
            </a:fld>
            <a:endParaRPr lang="en-US" altLang="en-US"/>
          </a:p>
        </p:txBody>
      </p:sp>
    </p:spTree>
    <p:extLst>
      <p:ext uri="{BB962C8B-B14F-4D97-AF65-F5344CB8AC3E}">
        <p14:creationId xmlns:p14="http://schemas.microsoft.com/office/powerpoint/2010/main" val="327605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26</a:t>
            </a:fld>
            <a:endParaRPr lang="en-US" altLang="en-US"/>
          </a:p>
        </p:txBody>
      </p:sp>
    </p:spTree>
    <p:extLst>
      <p:ext uri="{BB962C8B-B14F-4D97-AF65-F5344CB8AC3E}">
        <p14:creationId xmlns:p14="http://schemas.microsoft.com/office/powerpoint/2010/main" val="243335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27</a:t>
            </a:fld>
            <a:endParaRPr lang="en-US" altLang="en-US"/>
          </a:p>
        </p:txBody>
      </p:sp>
    </p:spTree>
    <p:extLst>
      <p:ext uri="{BB962C8B-B14F-4D97-AF65-F5344CB8AC3E}">
        <p14:creationId xmlns:p14="http://schemas.microsoft.com/office/powerpoint/2010/main" val="426851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2530" name="Rectangle 3"/>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966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29</a:t>
            </a:fld>
            <a:endParaRPr lang="en-US" altLang="en-US"/>
          </a:p>
        </p:txBody>
      </p:sp>
    </p:spTree>
    <p:extLst>
      <p:ext uri="{BB962C8B-B14F-4D97-AF65-F5344CB8AC3E}">
        <p14:creationId xmlns:p14="http://schemas.microsoft.com/office/powerpoint/2010/main" val="227957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3</a:t>
            </a:fld>
            <a:endParaRPr lang="en-US" altLang="en-US"/>
          </a:p>
        </p:txBody>
      </p:sp>
    </p:spTree>
    <p:extLst>
      <p:ext uri="{BB962C8B-B14F-4D97-AF65-F5344CB8AC3E}">
        <p14:creationId xmlns:p14="http://schemas.microsoft.com/office/powerpoint/2010/main" val="74921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EF12121-2346-5346-AE76-6F66789501E7}" type="slidenum">
              <a:rPr lang="en-US" smtClean="0"/>
              <a:t>5</a:t>
            </a:fld>
            <a:endParaRPr lang="en-US"/>
          </a:p>
        </p:txBody>
      </p:sp>
    </p:spTree>
    <p:extLst>
      <p:ext uri="{BB962C8B-B14F-4D97-AF65-F5344CB8AC3E}">
        <p14:creationId xmlns:p14="http://schemas.microsoft.com/office/powerpoint/2010/main" val="166459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EF12121-2346-5346-AE76-6F66789501E7}" type="slidenum">
              <a:rPr lang="en-US" smtClean="0"/>
              <a:t>6</a:t>
            </a:fld>
            <a:endParaRPr lang="en-US"/>
          </a:p>
        </p:txBody>
      </p:sp>
    </p:spTree>
    <p:extLst>
      <p:ext uri="{BB962C8B-B14F-4D97-AF65-F5344CB8AC3E}">
        <p14:creationId xmlns:p14="http://schemas.microsoft.com/office/powerpoint/2010/main" val="77581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Engineers traffic doesn’t “see” the accounting servers</a:t>
            </a:r>
          </a:p>
          <a:p>
            <a:r>
              <a:rPr lang="en-US" dirty="0"/>
              <a:t>Or Student dorm traffic kept separate from campus traffic</a:t>
            </a:r>
          </a:p>
          <a:p>
            <a:r>
              <a:rPr lang="en-US" dirty="0"/>
              <a:t>Or My research group can connect directly to our server from anywhere on campus, but others can’t “see” my server.</a:t>
            </a:r>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9</a:t>
            </a:fld>
            <a:endParaRPr lang="en-US" altLang="en-US"/>
          </a:p>
        </p:txBody>
      </p:sp>
    </p:spTree>
    <p:extLst>
      <p:ext uri="{BB962C8B-B14F-4D97-AF65-F5344CB8AC3E}">
        <p14:creationId xmlns:p14="http://schemas.microsoft.com/office/powerpoint/2010/main" val="338895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10</a:t>
            </a:fld>
            <a:endParaRPr lang="en-US" altLang="en-US"/>
          </a:p>
        </p:txBody>
      </p:sp>
    </p:spTree>
    <p:extLst>
      <p:ext uri="{BB962C8B-B14F-4D97-AF65-F5344CB8AC3E}">
        <p14:creationId xmlns:p14="http://schemas.microsoft.com/office/powerpoint/2010/main" val="268553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clean abstraction: Just abstracts forwarding, not control. </a:t>
            </a:r>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11</a:t>
            </a:fld>
            <a:endParaRPr lang="en-US" altLang="en-US"/>
          </a:p>
        </p:txBody>
      </p:sp>
    </p:spTree>
    <p:extLst>
      <p:ext uri="{BB962C8B-B14F-4D97-AF65-F5344CB8AC3E}">
        <p14:creationId xmlns:p14="http://schemas.microsoft.com/office/powerpoint/2010/main" val="136727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clean abstraction: Just abstracts forwarding, not control. </a:t>
            </a:r>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12</a:t>
            </a:fld>
            <a:endParaRPr lang="en-US" altLang="en-US"/>
          </a:p>
        </p:txBody>
      </p:sp>
    </p:spTree>
    <p:extLst>
      <p:ext uri="{BB962C8B-B14F-4D97-AF65-F5344CB8AC3E}">
        <p14:creationId xmlns:p14="http://schemas.microsoft.com/office/powerpoint/2010/main" val="178294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clean abstraction: Just abstracts forwarding, not control. </a:t>
            </a:r>
          </a:p>
        </p:txBody>
      </p:sp>
      <p:sp>
        <p:nvSpPr>
          <p:cNvPr id="4" name="Slide Number Placeholder 3"/>
          <p:cNvSpPr>
            <a:spLocks noGrp="1"/>
          </p:cNvSpPr>
          <p:nvPr>
            <p:ph type="sldNum" sz="quarter" idx="5"/>
          </p:nvPr>
        </p:nvSpPr>
        <p:spPr/>
        <p:txBody>
          <a:bodyPr/>
          <a:lstStyle/>
          <a:p>
            <a:fld id="{844DEB0E-AF7D-3048-8805-60F1911FB7A8}" type="slidenum">
              <a:rPr lang="en-US" altLang="en-US" smtClean="0"/>
              <a:pPr/>
              <a:t>13</a:t>
            </a:fld>
            <a:endParaRPr lang="en-US" altLang="en-US"/>
          </a:p>
        </p:txBody>
      </p:sp>
    </p:spTree>
    <p:extLst>
      <p:ext uri="{BB962C8B-B14F-4D97-AF65-F5344CB8AC3E}">
        <p14:creationId xmlns:p14="http://schemas.microsoft.com/office/powerpoint/2010/main" val="116608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0">
            <a:extLst>
              <a:ext uri="{FF2B5EF4-FFF2-40B4-BE49-F238E27FC236}">
                <a16:creationId xmlns:a16="http://schemas.microsoft.com/office/drawing/2014/main" id="{224DDA2E-56B4-9046-AFAB-68D0F921E7F9}"/>
              </a:ext>
            </a:extLst>
          </p:cNvPr>
          <p:cNvSpPr>
            <a:spLocks noGrp="1" noChangeArrowheads="1"/>
          </p:cNvSpPr>
          <p:nvPr>
            <p:ph type="sldNum" sz="quarter" idx="10"/>
          </p:nvPr>
        </p:nvSpPr>
        <p:spPr>
          <a:ln/>
        </p:spPr>
        <p:txBody>
          <a:bodyPr/>
          <a:lstStyle>
            <a:lvl1pPr>
              <a:defRPr/>
            </a:lvl1pPr>
          </a:lstStyle>
          <a:p>
            <a:fld id="{C9E6340A-C286-D14B-87B3-E30F2E38425E}" type="slidenum">
              <a:rPr lang="en-US" altLang="en-US"/>
              <a:pPr/>
              <a:t>‹#›</a:t>
            </a:fld>
            <a:endParaRPr lang="en-US" altLang="en-US"/>
          </a:p>
        </p:txBody>
      </p:sp>
    </p:spTree>
    <p:extLst>
      <p:ext uri="{BB962C8B-B14F-4D97-AF65-F5344CB8AC3E}">
        <p14:creationId xmlns:p14="http://schemas.microsoft.com/office/powerpoint/2010/main" val="45612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D8D953CB-5CBB-8046-8FC5-44F5ACEBB26D}"/>
              </a:ext>
            </a:extLst>
          </p:cNvPr>
          <p:cNvSpPr>
            <a:spLocks noGrp="1" noChangeArrowheads="1"/>
          </p:cNvSpPr>
          <p:nvPr>
            <p:ph type="sldNum" sz="quarter" idx="10"/>
          </p:nvPr>
        </p:nvSpPr>
        <p:spPr>
          <a:ln/>
        </p:spPr>
        <p:txBody>
          <a:bodyPr/>
          <a:lstStyle>
            <a:lvl1pPr>
              <a:defRPr/>
            </a:lvl1pPr>
          </a:lstStyle>
          <a:p>
            <a:fld id="{9348F6BE-35C0-FA45-8A15-123639A4F292}" type="slidenum">
              <a:rPr lang="en-US" altLang="en-US"/>
              <a:pPr/>
              <a:t>‹#›</a:t>
            </a:fld>
            <a:endParaRPr lang="en-US" altLang="en-US"/>
          </a:p>
        </p:txBody>
      </p:sp>
    </p:spTree>
    <p:extLst>
      <p:ext uri="{BB962C8B-B14F-4D97-AF65-F5344CB8AC3E}">
        <p14:creationId xmlns:p14="http://schemas.microsoft.com/office/powerpoint/2010/main" val="300995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1F9892FF-4EF7-2543-A847-02C58EDABD1C}"/>
              </a:ext>
            </a:extLst>
          </p:cNvPr>
          <p:cNvSpPr>
            <a:spLocks noGrp="1" noChangeArrowheads="1"/>
          </p:cNvSpPr>
          <p:nvPr>
            <p:ph type="sldNum" sz="quarter" idx="10"/>
          </p:nvPr>
        </p:nvSpPr>
        <p:spPr>
          <a:ln/>
        </p:spPr>
        <p:txBody>
          <a:bodyPr/>
          <a:lstStyle>
            <a:lvl1pPr>
              <a:defRPr/>
            </a:lvl1pPr>
          </a:lstStyle>
          <a:p>
            <a:fld id="{35F13EFA-2572-164D-B51D-1447E74E5629}" type="slidenum">
              <a:rPr lang="en-US" altLang="en-US"/>
              <a:pPr/>
              <a:t>‹#›</a:t>
            </a:fld>
            <a:endParaRPr lang="en-US" altLang="en-US"/>
          </a:p>
        </p:txBody>
      </p:sp>
    </p:spTree>
    <p:extLst>
      <p:ext uri="{BB962C8B-B14F-4D97-AF65-F5344CB8AC3E}">
        <p14:creationId xmlns:p14="http://schemas.microsoft.com/office/powerpoint/2010/main" val="605586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3713"/>
              <a:t>Title Text</a:t>
            </a:r>
          </a:p>
        </p:txBody>
      </p:sp>
      <p:sp>
        <p:nvSpPr>
          <p:cNvPr id="12" name="Shape 12"/>
          <p:cNvSpPr>
            <a:spLocks noGrp="1"/>
          </p:cNvSpPr>
          <p:nvPr>
            <p:ph type="body" idx="1"/>
          </p:nvPr>
        </p:nvSpPr>
        <p:spPr>
          <a:prstGeom prst="rect">
            <a:avLst/>
          </a:prstGeom>
        </p:spPr>
        <p:txBody>
          <a:bodyPr/>
          <a:lstStyle>
            <a:lvl2pPr marL="600075" indent="-171450">
              <a:buFont typeface="Lucida Grande"/>
              <a:buChar char="►"/>
              <a:defRPr sz="1575"/>
            </a:lvl2pPr>
            <a:lvl3pPr marL="821531" indent="-142875">
              <a:buChar char="-"/>
              <a:defRPr sz="1238"/>
            </a:lvl3pPr>
            <a:lvl4pPr marL="1071563" indent="-142875">
              <a:buChar char="-"/>
              <a:defRPr sz="1238"/>
            </a:lvl4pPr>
            <a:lvl5pPr marL="1321594" indent="-142875">
              <a:buChar char="-"/>
              <a:defRPr sz="1238"/>
            </a:lvl5pPr>
          </a:lstStyle>
          <a:p>
            <a:pPr lvl="0">
              <a:defRPr sz="1800"/>
            </a:pPr>
            <a:r>
              <a:rPr sz="1800"/>
              <a:t>Body Level One</a:t>
            </a:r>
          </a:p>
          <a:p>
            <a:pPr lvl="1">
              <a:defRPr sz="1800"/>
            </a:pPr>
            <a:r>
              <a:rPr sz="1575"/>
              <a:t>Body Level Two</a:t>
            </a:r>
          </a:p>
          <a:p>
            <a:pPr lvl="2">
              <a:defRPr sz="1800"/>
            </a:pPr>
            <a:r>
              <a:rPr sz="1238"/>
              <a:t>Body Level Three</a:t>
            </a:r>
          </a:p>
          <a:p>
            <a:pPr lvl="3">
              <a:defRPr sz="1800"/>
            </a:pPr>
            <a:r>
              <a:rPr sz="1238"/>
              <a:t>Body Level Four</a:t>
            </a:r>
          </a:p>
          <a:p>
            <a:pPr lvl="4">
              <a:defRPr sz="1800"/>
            </a:pPr>
            <a:r>
              <a:rPr sz="1238"/>
              <a:t>Body Level Five</a:t>
            </a:r>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687498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a:extLst>
              <a:ext uri="{FF2B5EF4-FFF2-40B4-BE49-F238E27FC236}">
                <a16:creationId xmlns:a16="http://schemas.microsoft.com/office/drawing/2014/main" id="{8ECB71CC-0BDC-F746-AD73-8FA97C96CDD6}"/>
              </a:ext>
            </a:extLst>
          </p:cNvPr>
          <p:cNvSpPr>
            <a:spLocks noGrp="1" noChangeArrowheads="1"/>
          </p:cNvSpPr>
          <p:nvPr>
            <p:ph type="sldNum" sz="quarter" idx="10"/>
          </p:nvPr>
        </p:nvSpPr>
        <p:spPr>
          <a:ln/>
        </p:spPr>
        <p:txBody>
          <a:bodyPr/>
          <a:lstStyle>
            <a:lvl1pPr>
              <a:defRPr/>
            </a:lvl1pPr>
          </a:lstStyle>
          <a:p>
            <a:fld id="{5328B5F4-9676-1D47-98AA-AF6FFDAECEFB}" type="slidenum">
              <a:rPr lang="en-US" altLang="en-US"/>
              <a:pPr/>
              <a:t>‹#›</a:t>
            </a:fld>
            <a:endParaRPr lang="en-US" altLang="en-US"/>
          </a:p>
        </p:txBody>
      </p:sp>
    </p:spTree>
    <p:extLst>
      <p:ext uri="{BB962C8B-B14F-4D97-AF65-F5344CB8AC3E}">
        <p14:creationId xmlns:p14="http://schemas.microsoft.com/office/powerpoint/2010/main" val="329349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0">
            <a:extLst>
              <a:ext uri="{FF2B5EF4-FFF2-40B4-BE49-F238E27FC236}">
                <a16:creationId xmlns:a16="http://schemas.microsoft.com/office/drawing/2014/main" id="{5289E998-D78E-F244-AFAB-CC1A4CC30180}"/>
              </a:ext>
            </a:extLst>
          </p:cNvPr>
          <p:cNvSpPr>
            <a:spLocks noGrp="1" noChangeArrowheads="1"/>
          </p:cNvSpPr>
          <p:nvPr>
            <p:ph type="sldNum" sz="quarter" idx="10"/>
          </p:nvPr>
        </p:nvSpPr>
        <p:spPr>
          <a:ln/>
        </p:spPr>
        <p:txBody>
          <a:bodyPr/>
          <a:lstStyle>
            <a:lvl1pPr>
              <a:defRPr/>
            </a:lvl1pPr>
          </a:lstStyle>
          <a:p>
            <a:fld id="{A01C77D2-228A-4F42-BF6E-07454FB63B8F}" type="slidenum">
              <a:rPr lang="en-US" altLang="en-US"/>
              <a:pPr/>
              <a:t>‹#›</a:t>
            </a:fld>
            <a:endParaRPr lang="en-US" altLang="en-US"/>
          </a:p>
        </p:txBody>
      </p:sp>
    </p:spTree>
    <p:extLst>
      <p:ext uri="{BB962C8B-B14F-4D97-AF65-F5344CB8AC3E}">
        <p14:creationId xmlns:p14="http://schemas.microsoft.com/office/powerpoint/2010/main" val="227419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a:extLst>
              <a:ext uri="{FF2B5EF4-FFF2-40B4-BE49-F238E27FC236}">
                <a16:creationId xmlns:a16="http://schemas.microsoft.com/office/drawing/2014/main" id="{19BD1FE2-C3E1-DA44-BA3C-64F304DCED82}"/>
              </a:ext>
            </a:extLst>
          </p:cNvPr>
          <p:cNvSpPr>
            <a:spLocks noGrp="1" noChangeArrowheads="1"/>
          </p:cNvSpPr>
          <p:nvPr>
            <p:ph type="sldNum" sz="quarter" idx="10"/>
          </p:nvPr>
        </p:nvSpPr>
        <p:spPr>
          <a:ln/>
        </p:spPr>
        <p:txBody>
          <a:bodyPr/>
          <a:lstStyle>
            <a:lvl1pPr>
              <a:defRPr/>
            </a:lvl1pPr>
          </a:lstStyle>
          <a:p>
            <a:fld id="{F2605EC0-BAF3-DD41-AE64-E40F5DF1FE36}" type="slidenum">
              <a:rPr lang="en-US" altLang="en-US"/>
              <a:pPr/>
              <a:t>‹#›</a:t>
            </a:fld>
            <a:endParaRPr lang="en-US" altLang="en-US"/>
          </a:p>
        </p:txBody>
      </p:sp>
    </p:spTree>
    <p:extLst>
      <p:ext uri="{BB962C8B-B14F-4D97-AF65-F5344CB8AC3E}">
        <p14:creationId xmlns:p14="http://schemas.microsoft.com/office/powerpoint/2010/main" val="85907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a:extLst>
              <a:ext uri="{FF2B5EF4-FFF2-40B4-BE49-F238E27FC236}">
                <a16:creationId xmlns:a16="http://schemas.microsoft.com/office/drawing/2014/main" id="{63C34B89-03EA-BC40-9B34-2ABBADE5EAD1}"/>
              </a:ext>
            </a:extLst>
          </p:cNvPr>
          <p:cNvSpPr>
            <a:spLocks noGrp="1" noChangeArrowheads="1"/>
          </p:cNvSpPr>
          <p:nvPr>
            <p:ph type="sldNum" sz="quarter" idx="10"/>
          </p:nvPr>
        </p:nvSpPr>
        <p:spPr>
          <a:ln/>
        </p:spPr>
        <p:txBody>
          <a:bodyPr/>
          <a:lstStyle>
            <a:lvl1pPr>
              <a:defRPr/>
            </a:lvl1pPr>
          </a:lstStyle>
          <a:p>
            <a:fld id="{06FDCE43-CAD3-B84C-852A-F1847C8700FB}" type="slidenum">
              <a:rPr lang="en-US" altLang="en-US"/>
              <a:pPr/>
              <a:t>‹#›</a:t>
            </a:fld>
            <a:endParaRPr lang="en-US" altLang="en-US"/>
          </a:p>
        </p:txBody>
      </p:sp>
    </p:spTree>
    <p:extLst>
      <p:ext uri="{BB962C8B-B14F-4D97-AF65-F5344CB8AC3E}">
        <p14:creationId xmlns:p14="http://schemas.microsoft.com/office/powerpoint/2010/main" val="111457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a:extLst>
              <a:ext uri="{FF2B5EF4-FFF2-40B4-BE49-F238E27FC236}">
                <a16:creationId xmlns:a16="http://schemas.microsoft.com/office/drawing/2014/main" id="{BE788F69-EC91-B84C-8403-2ABA504706D6}"/>
              </a:ext>
            </a:extLst>
          </p:cNvPr>
          <p:cNvSpPr>
            <a:spLocks noGrp="1" noChangeArrowheads="1"/>
          </p:cNvSpPr>
          <p:nvPr>
            <p:ph type="sldNum" sz="quarter" idx="10"/>
          </p:nvPr>
        </p:nvSpPr>
        <p:spPr>
          <a:ln/>
        </p:spPr>
        <p:txBody>
          <a:bodyPr/>
          <a:lstStyle>
            <a:lvl1pPr>
              <a:defRPr/>
            </a:lvl1pPr>
          </a:lstStyle>
          <a:p>
            <a:fld id="{5362F1D9-FE34-B347-A00E-420F037BCE0D}" type="slidenum">
              <a:rPr lang="en-US" altLang="en-US"/>
              <a:pPr/>
              <a:t>‹#›</a:t>
            </a:fld>
            <a:endParaRPr lang="en-US" altLang="en-US"/>
          </a:p>
        </p:txBody>
      </p:sp>
    </p:spTree>
    <p:extLst>
      <p:ext uri="{BB962C8B-B14F-4D97-AF65-F5344CB8AC3E}">
        <p14:creationId xmlns:p14="http://schemas.microsoft.com/office/powerpoint/2010/main" val="291236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9D8B5C0-54D7-9246-B282-02FFF8FC5AE3}"/>
              </a:ext>
            </a:extLst>
          </p:cNvPr>
          <p:cNvSpPr>
            <a:spLocks noGrp="1" noChangeArrowheads="1"/>
          </p:cNvSpPr>
          <p:nvPr>
            <p:ph type="sldNum" sz="quarter" idx="10"/>
          </p:nvPr>
        </p:nvSpPr>
        <p:spPr>
          <a:ln/>
        </p:spPr>
        <p:txBody>
          <a:bodyPr/>
          <a:lstStyle>
            <a:lvl1pPr>
              <a:defRPr/>
            </a:lvl1pPr>
          </a:lstStyle>
          <a:p>
            <a:fld id="{C66F5D1F-6A54-A841-AD98-E6EEE9492094}" type="slidenum">
              <a:rPr lang="en-US" altLang="en-US"/>
              <a:pPr/>
              <a:t>‹#›</a:t>
            </a:fld>
            <a:endParaRPr lang="en-US" altLang="en-US"/>
          </a:p>
        </p:txBody>
      </p:sp>
    </p:spTree>
    <p:extLst>
      <p:ext uri="{BB962C8B-B14F-4D97-AF65-F5344CB8AC3E}">
        <p14:creationId xmlns:p14="http://schemas.microsoft.com/office/powerpoint/2010/main" val="26580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0">
            <a:extLst>
              <a:ext uri="{FF2B5EF4-FFF2-40B4-BE49-F238E27FC236}">
                <a16:creationId xmlns:a16="http://schemas.microsoft.com/office/drawing/2014/main" id="{76E02432-B604-FC4B-9F08-2A9EE15BA218}"/>
              </a:ext>
            </a:extLst>
          </p:cNvPr>
          <p:cNvSpPr>
            <a:spLocks noGrp="1" noChangeArrowheads="1"/>
          </p:cNvSpPr>
          <p:nvPr>
            <p:ph type="sldNum" sz="quarter" idx="10"/>
          </p:nvPr>
        </p:nvSpPr>
        <p:spPr>
          <a:ln/>
        </p:spPr>
        <p:txBody>
          <a:bodyPr/>
          <a:lstStyle>
            <a:lvl1pPr>
              <a:defRPr/>
            </a:lvl1pPr>
          </a:lstStyle>
          <a:p>
            <a:fld id="{34FCE479-595E-1343-80CF-73F947F281A7}" type="slidenum">
              <a:rPr lang="en-US" altLang="en-US"/>
              <a:pPr/>
              <a:t>‹#›</a:t>
            </a:fld>
            <a:endParaRPr lang="en-US" altLang="en-US"/>
          </a:p>
        </p:txBody>
      </p:sp>
    </p:spTree>
    <p:extLst>
      <p:ext uri="{BB962C8B-B14F-4D97-AF65-F5344CB8AC3E}">
        <p14:creationId xmlns:p14="http://schemas.microsoft.com/office/powerpoint/2010/main" val="3087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0">
            <a:extLst>
              <a:ext uri="{FF2B5EF4-FFF2-40B4-BE49-F238E27FC236}">
                <a16:creationId xmlns:a16="http://schemas.microsoft.com/office/drawing/2014/main" id="{106011FB-1045-664D-8F6B-5D02FC1C4A04}"/>
              </a:ext>
            </a:extLst>
          </p:cNvPr>
          <p:cNvSpPr>
            <a:spLocks noGrp="1" noChangeArrowheads="1"/>
          </p:cNvSpPr>
          <p:nvPr>
            <p:ph type="sldNum" sz="quarter" idx="10"/>
          </p:nvPr>
        </p:nvSpPr>
        <p:spPr>
          <a:ln/>
        </p:spPr>
        <p:txBody>
          <a:bodyPr/>
          <a:lstStyle>
            <a:lvl1pPr>
              <a:defRPr/>
            </a:lvl1pPr>
          </a:lstStyle>
          <a:p>
            <a:fld id="{24B6C387-AE83-E649-9C87-A167A90171FB}" type="slidenum">
              <a:rPr lang="en-US" altLang="en-US"/>
              <a:pPr/>
              <a:t>‹#›</a:t>
            </a:fld>
            <a:endParaRPr lang="en-US" altLang="en-US"/>
          </a:p>
        </p:txBody>
      </p:sp>
    </p:spTree>
    <p:extLst>
      <p:ext uri="{BB962C8B-B14F-4D97-AF65-F5344CB8AC3E}">
        <p14:creationId xmlns:p14="http://schemas.microsoft.com/office/powerpoint/2010/main" val="1528247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25F1F4-0FFF-9047-BEFF-F73138348E3E}"/>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F19F728-B02C-0D43-8DC9-0A68943AE718}"/>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4" name="Rectangle 10">
            <a:extLst>
              <a:ext uri="{FF2B5EF4-FFF2-40B4-BE49-F238E27FC236}">
                <a16:creationId xmlns:a16="http://schemas.microsoft.com/office/drawing/2014/main" id="{6EEB84BA-B030-4442-A3BD-32FECA640C20}"/>
              </a:ext>
            </a:extLst>
          </p:cNvPr>
          <p:cNvSpPr>
            <a:spLocks noGrp="1" noChangeArrowheads="1"/>
          </p:cNvSpPr>
          <p:nvPr>
            <p:ph type="sldNum" sz="quarter" idx="4"/>
          </p:nvPr>
        </p:nvSpPr>
        <p:spPr bwMode="auto">
          <a:xfrm>
            <a:off x="7010400" y="4857750"/>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7624CA75-ABB7-7348-AB8B-4341FCBA53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3300">
          <a:solidFill>
            <a:srgbClr val="0000CC"/>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rgbClr val="0000CC"/>
          </a:solidFill>
          <a:latin typeface="Arial" pitchFamily="-65" charset="0"/>
          <a:ea typeface="ＭＳ Ｐゴシック" charset="-128"/>
          <a:cs typeface="ＭＳ Ｐゴシック" charset="-128"/>
        </a:defRPr>
      </a:lvl2pPr>
      <a:lvl3pPr algn="ctr" rtl="0" eaLnBrk="0" fontAlgn="base" hangingPunct="0">
        <a:spcBef>
          <a:spcPct val="0"/>
        </a:spcBef>
        <a:spcAft>
          <a:spcPct val="0"/>
        </a:spcAft>
        <a:defRPr sz="3300">
          <a:solidFill>
            <a:srgbClr val="0000CC"/>
          </a:solidFill>
          <a:latin typeface="Arial" pitchFamily="-65" charset="0"/>
          <a:ea typeface="ＭＳ Ｐゴシック" charset="-128"/>
          <a:cs typeface="ＭＳ Ｐゴシック" charset="-128"/>
        </a:defRPr>
      </a:lvl3pPr>
      <a:lvl4pPr algn="ctr" rtl="0" eaLnBrk="0" fontAlgn="base" hangingPunct="0">
        <a:spcBef>
          <a:spcPct val="0"/>
        </a:spcBef>
        <a:spcAft>
          <a:spcPct val="0"/>
        </a:spcAft>
        <a:defRPr sz="3300">
          <a:solidFill>
            <a:srgbClr val="0000CC"/>
          </a:solidFill>
          <a:latin typeface="Arial" pitchFamily="-65" charset="0"/>
          <a:ea typeface="ＭＳ Ｐゴシック" charset="-128"/>
          <a:cs typeface="ＭＳ Ｐゴシック" charset="-128"/>
        </a:defRPr>
      </a:lvl4pPr>
      <a:lvl5pPr algn="ctr" rtl="0" eaLnBrk="0" fontAlgn="base" hangingPunct="0">
        <a:spcBef>
          <a:spcPct val="0"/>
        </a:spcBef>
        <a:spcAft>
          <a:spcPct val="0"/>
        </a:spcAft>
        <a:defRPr sz="3300">
          <a:solidFill>
            <a:srgbClr val="0000CC"/>
          </a:solidFill>
          <a:latin typeface="Arial" pitchFamily="-65" charset="0"/>
          <a:ea typeface="ＭＳ Ｐゴシック" charset="-128"/>
          <a:cs typeface="ＭＳ Ｐゴシック" charset="-128"/>
        </a:defRPr>
      </a:lvl5pPr>
      <a:lvl6pPr marL="342900" algn="ctr" rtl="0" fontAlgn="base">
        <a:spcBef>
          <a:spcPct val="0"/>
        </a:spcBef>
        <a:spcAft>
          <a:spcPct val="0"/>
        </a:spcAft>
        <a:defRPr sz="3300">
          <a:solidFill>
            <a:srgbClr val="0000CC"/>
          </a:solidFill>
          <a:latin typeface="Arial" pitchFamily="-65" charset="0"/>
        </a:defRPr>
      </a:lvl6pPr>
      <a:lvl7pPr marL="685800" algn="ctr" rtl="0" fontAlgn="base">
        <a:spcBef>
          <a:spcPct val="0"/>
        </a:spcBef>
        <a:spcAft>
          <a:spcPct val="0"/>
        </a:spcAft>
        <a:defRPr sz="3300">
          <a:solidFill>
            <a:srgbClr val="0000CC"/>
          </a:solidFill>
          <a:latin typeface="Arial" pitchFamily="-65" charset="0"/>
        </a:defRPr>
      </a:lvl7pPr>
      <a:lvl8pPr marL="1028700" algn="ctr" rtl="0" fontAlgn="base">
        <a:spcBef>
          <a:spcPct val="0"/>
        </a:spcBef>
        <a:spcAft>
          <a:spcPct val="0"/>
        </a:spcAft>
        <a:defRPr sz="3300">
          <a:solidFill>
            <a:srgbClr val="0000CC"/>
          </a:solidFill>
          <a:latin typeface="Arial" pitchFamily="-65" charset="0"/>
        </a:defRPr>
      </a:lvl8pPr>
      <a:lvl9pPr marL="1371600" algn="ctr" rtl="0" fontAlgn="base">
        <a:spcBef>
          <a:spcPct val="0"/>
        </a:spcBef>
        <a:spcAft>
          <a:spcPct val="0"/>
        </a:spcAft>
        <a:defRPr sz="3300">
          <a:solidFill>
            <a:srgbClr val="0000CC"/>
          </a:solidFill>
          <a:latin typeface="Arial" pitchFamily="-65" charset="0"/>
        </a:defRPr>
      </a:lvl9pPr>
    </p:titleStyle>
    <p:bodyStyle>
      <a:lvl1pPr marL="257175" indent="-257175" algn="l" rtl="0" eaLnBrk="0" fontAlgn="base" hangingPunct="0">
        <a:spcBef>
          <a:spcPct val="20000"/>
        </a:spcBef>
        <a:spcAft>
          <a:spcPct val="0"/>
        </a:spcAft>
        <a:buClr>
          <a:schemeClr val="tx1"/>
        </a:buClr>
        <a:buSzPct val="100000"/>
        <a:buFont typeface="Arial" panose="020B0604020202020204" pitchFamily="34" charset="0"/>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chemeClr val="accent6"/>
        </a:buClr>
        <a:buSzPct val="100000"/>
        <a:buFont typeface="System Font Regular"/>
        <a:buChar char="-"/>
        <a:defRPr sz="2100">
          <a:solidFill>
            <a:srgbClr val="0000CC"/>
          </a:solidFill>
          <a:latin typeface="+mn-lt"/>
          <a:ea typeface="ＭＳ Ｐゴシック" pitchFamily="-65" charset="-128"/>
        </a:defRPr>
      </a:lvl2pPr>
      <a:lvl3pPr marL="857250" indent="-171450" algn="l" rtl="0" eaLnBrk="0" fontAlgn="base" hangingPunct="0">
        <a:spcBef>
          <a:spcPct val="20000"/>
        </a:spcBef>
        <a:spcAft>
          <a:spcPct val="0"/>
        </a:spcAft>
        <a:buChar char="•"/>
        <a:defRPr>
          <a:solidFill>
            <a:schemeClr val="tx1"/>
          </a:solidFill>
          <a:latin typeface="+mn-lt"/>
          <a:ea typeface="ＭＳ Ｐゴシック" pitchFamily="-65"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pitchFamily="-65"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65"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65"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65"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tiff"/><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tiff"/><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42950"/>
            <a:ext cx="7772400" cy="857250"/>
          </a:xfrm>
        </p:spPr>
        <p:txBody>
          <a:bodyPr/>
          <a:lstStyle/>
          <a:p>
            <a:r>
              <a:rPr lang="en-US" sz="3188" dirty="0"/>
              <a:t>CS144</a:t>
            </a:r>
            <a:br>
              <a:rPr lang="en-US" sz="3188" dirty="0"/>
            </a:br>
            <a:r>
              <a:rPr lang="en-US" sz="3188" dirty="0"/>
              <a:t>An Introduction to Computer Networks</a:t>
            </a:r>
          </a:p>
        </p:txBody>
      </p:sp>
      <p:sp>
        <p:nvSpPr>
          <p:cNvPr id="2051" name="Rectangle 3"/>
          <p:cNvSpPr>
            <a:spLocks noGrp="1" noChangeArrowheads="1"/>
          </p:cNvSpPr>
          <p:nvPr>
            <p:ph type="subTitle" idx="1"/>
          </p:nvPr>
        </p:nvSpPr>
        <p:spPr>
          <a:xfrm>
            <a:off x="1371600" y="2018351"/>
            <a:ext cx="6400800" cy="1314450"/>
          </a:xfrm>
        </p:spPr>
        <p:txBody>
          <a:bodyPr/>
          <a:lstStyle/>
          <a:p>
            <a:r>
              <a:rPr lang="en-US" sz="3200" dirty="0"/>
              <a:t>Abstractions and Virtualization</a:t>
            </a:r>
          </a:p>
          <a:p>
            <a:r>
              <a:rPr lang="en-US" sz="3200" dirty="0">
                <a:solidFill>
                  <a:schemeClr val="accent2"/>
                </a:solidFill>
              </a:rPr>
              <a:t>Tags, Tunnels and Translation </a:t>
            </a:r>
            <a:endParaRPr lang="en-US" dirty="0">
              <a:solidFill>
                <a:schemeClr val="accent2"/>
              </a:solidFill>
            </a:endParaRPr>
          </a:p>
        </p:txBody>
      </p:sp>
      <p:pic>
        <p:nvPicPr>
          <p:cNvPr id="10" name="Picture 12" descr="SU_Seal_Blk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3914775"/>
            <a:ext cx="1047750" cy="971550"/>
          </a:xfrm>
          <a:prstGeom prst="rect">
            <a:avLst/>
          </a:prstGeom>
          <a:noFill/>
          <a:ln>
            <a:noFill/>
          </a:ln>
          <a:effectLst>
            <a:outerShdw blurRad="50800" dist="38100" dir="8100000" algn="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209675" y="3998273"/>
            <a:ext cx="5349875" cy="8045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206" tIns="41103" rIns="82206" bIns="41103">
            <a:spAutoFit/>
          </a:bodyPr>
          <a:lstStyle/>
          <a:p>
            <a:r>
              <a:rPr lang="en-US" sz="1813" b="1" dirty="0">
                <a:solidFill>
                  <a:srgbClr val="000099"/>
                </a:solidFill>
                <a:latin typeface="Calibri"/>
              </a:rPr>
              <a:t>Nick McKeown</a:t>
            </a:r>
          </a:p>
          <a:p>
            <a:pPr>
              <a:lnSpc>
                <a:spcPct val="110000"/>
              </a:lnSpc>
            </a:pPr>
            <a:r>
              <a:rPr lang="en-US" sz="1438" dirty="0">
                <a:solidFill>
                  <a:srgbClr val="000099"/>
                </a:solidFill>
                <a:latin typeface="Calibri"/>
              </a:rPr>
              <a:t>Professor of Electrical Engineering </a:t>
            </a:r>
          </a:p>
          <a:p>
            <a:pPr>
              <a:lnSpc>
                <a:spcPct val="90000"/>
              </a:lnSpc>
            </a:pPr>
            <a:r>
              <a:rPr lang="en-US" sz="1438" dirty="0">
                <a:solidFill>
                  <a:srgbClr val="000099"/>
                </a:solidFill>
                <a:latin typeface="Calibri"/>
              </a:rPr>
              <a:t>and Computer Science, Stanford University</a:t>
            </a:r>
          </a:p>
        </p:txBody>
      </p:sp>
    </p:spTree>
    <p:extLst>
      <p:ext uri="{BB962C8B-B14F-4D97-AF65-F5344CB8AC3E}">
        <p14:creationId xmlns:p14="http://schemas.microsoft.com/office/powerpoint/2010/main" val="337634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678D5B1-AAB2-1143-857B-D47FC0C3287C}"/>
              </a:ext>
            </a:extLst>
          </p:cNvPr>
          <p:cNvSpPr/>
          <p:nvPr/>
        </p:nvSpPr>
        <p:spPr bwMode="auto">
          <a:xfrm>
            <a:off x="7845134" y="2964921"/>
            <a:ext cx="930075" cy="1038474"/>
          </a:xfrm>
          <a:prstGeom prst="rect">
            <a:avLst/>
          </a:prstGeom>
          <a:solidFill>
            <a:srgbClr val="7030A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a:extLst>
              <a:ext uri="{FF2B5EF4-FFF2-40B4-BE49-F238E27FC236}">
                <a16:creationId xmlns:a16="http://schemas.microsoft.com/office/drawing/2014/main" id="{310F629A-88F0-9B40-9531-E7158872D008}"/>
              </a:ext>
            </a:extLst>
          </p:cNvPr>
          <p:cNvSpPr>
            <a:spLocks noGrp="1"/>
          </p:cNvSpPr>
          <p:nvPr>
            <p:ph type="title"/>
          </p:nvPr>
        </p:nvSpPr>
        <p:spPr/>
        <p:txBody>
          <a:bodyPr/>
          <a:lstStyle/>
          <a:p>
            <a:r>
              <a:rPr lang="en-US" dirty="0"/>
              <a:t>Virtual LAN Abstraction</a:t>
            </a:r>
          </a:p>
        </p:txBody>
      </p:sp>
      <p:sp>
        <p:nvSpPr>
          <p:cNvPr id="4" name="Slide Number Placeholder 3">
            <a:extLst>
              <a:ext uri="{FF2B5EF4-FFF2-40B4-BE49-F238E27FC236}">
                <a16:creationId xmlns:a16="http://schemas.microsoft.com/office/drawing/2014/main" id="{081033EE-D6D5-FD45-ABD0-EC83381DFD91}"/>
              </a:ext>
            </a:extLst>
          </p:cNvPr>
          <p:cNvSpPr>
            <a:spLocks noGrp="1"/>
          </p:cNvSpPr>
          <p:nvPr>
            <p:ph type="sldNum" sz="quarter" idx="10"/>
          </p:nvPr>
        </p:nvSpPr>
        <p:spPr/>
        <p:txBody>
          <a:bodyPr/>
          <a:lstStyle/>
          <a:p>
            <a:fld id="{5328B5F4-9676-1D47-98AA-AF6FFDAECEFB}" type="slidenum">
              <a:rPr lang="en-US" altLang="en-US" smtClean="0"/>
              <a:pPr/>
              <a:t>10</a:t>
            </a:fld>
            <a:endParaRPr lang="en-US" altLang="en-US"/>
          </a:p>
        </p:txBody>
      </p:sp>
      <p:sp>
        <p:nvSpPr>
          <p:cNvPr id="7" name="Can 6">
            <a:extLst>
              <a:ext uri="{FF2B5EF4-FFF2-40B4-BE49-F238E27FC236}">
                <a16:creationId xmlns:a16="http://schemas.microsoft.com/office/drawing/2014/main" id="{6FCBE130-0783-FA48-9A53-3687EB0E27B2}"/>
              </a:ext>
            </a:extLst>
          </p:cNvPr>
          <p:cNvSpPr/>
          <p:nvPr/>
        </p:nvSpPr>
        <p:spPr>
          <a:xfrm>
            <a:off x="4425459" y="2952611"/>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10" name="Can 9">
            <a:extLst>
              <a:ext uri="{FF2B5EF4-FFF2-40B4-BE49-F238E27FC236}">
                <a16:creationId xmlns:a16="http://schemas.microsoft.com/office/drawing/2014/main" id="{824CC78B-337D-8146-8A16-62435AD2C605}"/>
              </a:ext>
            </a:extLst>
          </p:cNvPr>
          <p:cNvSpPr/>
          <p:nvPr/>
        </p:nvSpPr>
        <p:spPr>
          <a:xfrm>
            <a:off x="2118381" y="3262959"/>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13" name="Can 12">
            <a:extLst>
              <a:ext uri="{FF2B5EF4-FFF2-40B4-BE49-F238E27FC236}">
                <a16:creationId xmlns:a16="http://schemas.microsoft.com/office/drawing/2014/main" id="{B5C75107-7027-F146-B20C-EB9D00A5BA88}"/>
              </a:ext>
            </a:extLst>
          </p:cNvPr>
          <p:cNvSpPr/>
          <p:nvPr/>
        </p:nvSpPr>
        <p:spPr>
          <a:xfrm>
            <a:off x="6021078" y="3547000"/>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0" name="Can 19">
            <a:extLst>
              <a:ext uri="{FF2B5EF4-FFF2-40B4-BE49-F238E27FC236}">
                <a16:creationId xmlns:a16="http://schemas.microsoft.com/office/drawing/2014/main" id="{E717D6DB-4F7C-E24D-A98D-8AC368F6C5DC}"/>
              </a:ext>
            </a:extLst>
          </p:cNvPr>
          <p:cNvSpPr/>
          <p:nvPr/>
        </p:nvSpPr>
        <p:spPr>
          <a:xfrm>
            <a:off x="2761685" y="2142276"/>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1" name="Can 20">
            <a:extLst>
              <a:ext uri="{FF2B5EF4-FFF2-40B4-BE49-F238E27FC236}">
                <a16:creationId xmlns:a16="http://schemas.microsoft.com/office/drawing/2014/main" id="{4D83EB86-CB37-5A47-8515-D549441BCD5C}"/>
              </a:ext>
            </a:extLst>
          </p:cNvPr>
          <p:cNvSpPr/>
          <p:nvPr/>
        </p:nvSpPr>
        <p:spPr>
          <a:xfrm>
            <a:off x="6035519" y="2142275"/>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pic>
        <p:nvPicPr>
          <p:cNvPr id="33" name="Picture 32">
            <a:extLst>
              <a:ext uri="{FF2B5EF4-FFF2-40B4-BE49-F238E27FC236}">
                <a16:creationId xmlns:a16="http://schemas.microsoft.com/office/drawing/2014/main" id="{AA12A6AF-2762-C749-82E0-01285F7A1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346206" y="2500782"/>
            <a:ext cx="1309844" cy="735224"/>
          </a:xfrm>
          <a:prstGeom prst="rect">
            <a:avLst/>
          </a:prstGeom>
        </p:spPr>
      </p:pic>
      <p:pic>
        <p:nvPicPr>
          <p:cNvPr id="43" name="Picture 42">
            <a:extLst>
              <a:ext uri="{FF2B5EF4-FFF2-40B4-BE49-F238E27FC236}">
                <a16:creationId xmlns:a16="http://schemas.microsoft.com/office/drawing/2014/main" id="{FD8B4F30-7B83-1B47-91C9-EA480FFC4C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1809916" y="1069642"/>
            <a:ext cx="1309844" cy="735224"/>
          </a:xfrm>
          <a:prstGeom prst="rect">
            <a:avLst/>
          </a:prstGeom>
        </p:spPr>
      </p:pic>
      <p:pic>
        <p:nvPicPr>
          <p:cNvPr id="44" name="Picture 43">
            <a:extLst>
              <a:ext uri="{FF2B5EF4-FFF2-40B4-BE49-F238E27FC236}">
                <a16:creationId xmlns:a16="http://schemas.microsoft.com/office/drawing/2014/main" id="{396A56DA-CF2C-874C-909D-7287AF856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3471794" y="1002558"/>
            <a:ext cx="1309844" cy="735224"/>
          </a:xfrm>
          <a:prstGeom prst="rect">
            <a:avLst/>
          </a:prstGeom>
        </p:spPr>
      </p:pic>
      <p:sp>
        <p:nvSpPr>
          <p:cNvPr id="49" name="TextBox 48">
            <a:extLst>
              <a:ext uri="{FF2B5EF4-FFF2-40B4-BE49-F238E27FC236}">
                <a16:creationId xmlns:a16="http://schemas.microsoft.com/office/drawing/2014/main" id="{DFD383FB-86C8-084A-B4EE-544931534F23}"/>
              </a:ext>
            </a:extLst>
          </p:cNvPr>
          <p:cNvSpPr txBox="1"/>
          <p:nvPr/>
        </p:nvSpPr>
        <p:spPr>
          <a:xfrm>
            <a:off x="365523" y="2510412"/>
            <a:ext cx="498855" cy="400110"/>
          </a:xfrm>
          <a:prstGeom prst="rect">
            <a:avLst/>
          </a:prstGeom>
          <a:noFill/>
        </p:spPr>
        <p:txBody>
          <a:bodyPr wrap="none" rtlCol="0">
            <a:spAutoFit/>
          </a:bodyPr>
          <a:lstStyle/>
          <a:p>
            <a:r>
              <a:rPr lang="en-US" dirty="0">
                <a:solidFill>
                  <a:srgbClr val="7030A0"/>
                </a:solidFill>
              </a:rPr>
              <a:t>S1</a:t>
            </a:r>
          </a:p>
        </p:txBody>
      </p:sp>
      <p:sp>
        <p:nvSpPr>
          <p:cNvPr id="50" name="TextBox 49">
            <a:extLst>
              <a:ext uri="{FF2B5EF4-FFF2-40B4-BE49-F238E27FC236}">
                <a16:creationId xmlns:a16="http://schemas.microsoft.com/office/drawing/2014/main" id="{D86E9665-34F4-764B-A15C-1B29DCDDC7DF}"/>
              </a:ext>
            </a:extLst>
          </p:cNvPr>
          <p:cNvSpPr txBox="1"/>
          <p:nvPr/>
        </p:nvSpPr>
        <p:spPr>
          <a:xfrm>
            <a:off x="1868953" y="1151858"/>
            <a:ext cx="498855" cy="400110"/>
          </a:xfrm>
          <a:prstGeom prst="rect">
            <a:avLst/>
          </a:prstGeom>
          <a:noFill/>
        </p:spPr>
        <p:txBody>
          <a:bodyPr wrap="none" rtlCol="0">
            <a:spAutoFit/>
          </a:bodyPr>
          <a:lstStyle/>
          <a:p>
            <a:r>
              <a:rPr lang="en-US" dirty="0">
                <a:solidFill>
                  <a:srgbClr val="7030A0"/>
                </a:solidFill>
              </a:rPr>
              <a:t>S2</a:t>
            </a:r>
          </a:p>
        </p:txBody>
      </p:sp>
      <p:sp>
        <p:nvSpPr>
          <p:cNvPr id="54" name="TextBox 53">
            <a:extLst>
              <a:ext uri="{FF2B5EF4-FFF2-40B4-BE49-F238E27FC236}">
                <a16:creationId xmlns:a16="http://schemas.microsoft.com/office/drawing/2014/main" id="{16DCB0EA-B046-E648-8528-4E2269F59C08}"/>
              </a:ext>
            </a:extLst>
          </p:cNvPr>
          <p:cNvSpPr txBox="1"/>
          <p:nvPr/>
        </p:nvSpPr>
        <p:spPr>
          <a:xfrm>
            <a:off x="3853471" y="751748"/>
            <a:ext cx="498855" cy="400110"/>
          </a:xfrm>
          <a:prstGeom prst="rect">
            <a:avLst/>
          </a:prstGeom>
          <a:noFill/>
        </p:spPr>
        <p:txBody>
          <a:bodyPr wrap="none" rtlCol="0">
            <a:spAutoFit/>
          </a:bodyPr>
          <a:lstStyle/>
          <a:p>
            <a:r>
              <a:rPr lang="en-US" dirty="0">
                <a:solidFill>
                  <a:srgbClr val="7030A0"/>
                </a:solidFill>
              </a:rPr>
              <a:t>S3</a:t>
            </a:r>
          </a:p>
        </p:txBody>
      </p:sp>
      <p:pic>
        <p:nvPicPr>
          <p:cNvPr id="55" name="Picture 20">
            <a:extLst>
              <a:ext uri="{FF2B5EF4-FFF2-40B4-BE49-F238E27FC236}">
                <a16:creationId xmlns:a16="http://schemas.microsoft.com/office/drawing/2014/main" id="{FBA2BC9A-AB19-C344-9690-9142C65D3DB3}"/>
              </a:ext>
            </a:extLst>
          </p:cNvPr>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847103" y="3057277"/>
            <a:ext cx="930180" cy="937096"/>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68" name="Group 67">
            <a:extLst>
              <a:ext uri="{FF2B5EF4-FFF2-40B4-BE49-F238E27FC236}">
                <a16:creationId xmlns:a16="http://schemas.microsoft.com/office/drawing/2014/main" id="{798C3B8F-069D-0945-80C1-F775E337203A}"/>
              </a:ext>
            </a:extLst>
          </p:cNvPr>
          <p:cNvGrpSpPr/>
          <p:nvPr/>
        </p:nvGrpSpPr>
        <p:grpSpPr>
          <a:xfrm>
            <a:off x="1775791" y="1775791"/>
            <a:ext cx="6122505" cy="1921566"/>
            <a:chOff x="1775791" y="1775791"/>
            <a:chExt cx="6122505" cy="1921566"/>
          </a:xfrm>
        </p:grpSpPr>
        <p:sp>
          <p:nvSpPr>
            <p:cNvPr id="66" name="Freeform 65">
              <a:extLst>
                <a:ext uri="{FF2B5EF4-FFF2-40B4-BE49-F238E27FC236}">
                  <a16:creationId xmlns:a16="http://schemas.microsoft.com/office/drawing/2014/main" id="{A4A9A4BC-EC86-8C4F-8BC9-D9063459D235}"/>
                </a:ext>
              </a:extLst>
            </p:cNvPr>
            <p:cNvSpPr/>
            <p:nvPr/>
          </p:nvSpPr>
          <p:spPr bwMode="auto">
            <a:xfrm>
              <a:off x="2915478" y="1775791"/>
              <a:ext cx="4982818" cy="1908313"/>
            </a:xfrm>
            <a:custGeom>
              <a:avLst/>
              <a:gdLst>
                <a:gd name="connsiteX0" fmla="*/ 0 w 4982818"/>
                <a:gd name="connsiteY0" fmla="*/ 0 h 1908313"/>
                <a:gd name="connsiteX1" fmla="*/ 424070 w 4982818"/>
                <a:gd name="connsiteY1" fmla="*/ 397566 h 1908313"/>
                <a:gd name="connsiteX2" fmla="*/ 3617844 w 4982818"/>
                <a:gd name="connsiteY2" fmla="*/ 450574 h 1908313"/>
                <a:gd name="connsiteX3" fmla="*/ 3631096 w 4982818"/>
                <a:gd name="connsiteY3" fmla="*/ 1908313 h 1908313"/>
                <a:gd name="connsiteX4" fmla="*/ 4982818 w 4982818"/>
                <a:gd name="connsiteY4" fmla="*/ 1908313 h 190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2818" h="1908313">
                  <a:moveTo>
                    <a:pt x="0" y="0"/>
                  </a:moveTo>
                  <a:lnTo>
                    <a:pt x="424070" y="397566"/>
                  </a:lnTo>
                  <a:lnTo>
                    <a:pt x="3617844" y="450574"/>
                  </a:lnTo>
                  <a:lnTo>
                    <a:pt x="3631096" y="1908313"/>
                  </a:lnTo>
                  <a:lnTo>
                    <a:pt x="4982818" y="1908313"/>
                  </a:lnTo>
                </a:path>
              </a:pathLst>
            </a:custGeom>
            <a:noFill/>
            <a:ln w="76200" cap="flat" cmpd="sng" algn="ctr">
              <a:solidFill>
                <a:srgbClr val="7030A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7" name="Freeform 66">
              <a:extLst>
                <a:ext uri="{FF2B5EF4-FFF2-40B4-BE49-F238E27FC236}">
                  <a16:creationId xmlns:a16="http://schemas.microsoft.com/office/drawing/2014/main" id="{BBCEB156-A09D-E84E-BCCB-44D706480EC0}"/>
                </a:ext>
              </a:extLst>
            </p:cNvPr>
            <p:cNvSpPr/>
            <p:nvPr/>
          </p:nvSpPr>
          <p:spPr bwMode="auto">
            <a:xfrm>
              <a:off x="1775791" y="3048000"/>
              <a:ext cx="4770783" cy="649357"/>
            </a:xfrm>
            <a:custGeom>
              <a:avLst/>
              <a:gdLst>
                <a:gd name="connsiteX0" fmla="*/ 0 w 4770783"/>
                <a:gd name="connsiteY0" fmla="*/ 0 h 649357"/>
                <a:gd name="connsiteX1" fmla="*/ 848139 w 4770783"/>
                <a:gd name="connsiteY1" fmla="*/ 371061 h 649357"/>
                <a:gd name="connsiteX2" fmla="*/ 3273287 w 4770783"/>
                <a:gd name="connsiteY2" fmla="*/ 79513 h 649357"/>
                <a:gd name="connsiteX3" fmla="*/ 4770783 w 4770783"/>
                <a:gd name="connsiteY3" fmla="*/ 649357 h 649357"/>
              </a:gdLst>
              <a:ahLst/>
              <a:cxnLst>
                <a:cxn ang="0">
                  <a:pos x="connsiteX0" y="connsiteY0"/>
                </a:cxn>
                <a:cxn ang="0">
                  <a:pos x="connsiteX1" y="connsiteY1"/>
                </a:cxn>
                <a:cxn ang="0">
                  <a:pos x="connsiteX2" y="connsiteY2"/>
                </a:cxn>
                <a:cxn ang="0">
                  <a:pos x="connsiteX3" y="connsiteY3"/>
                </a:cxn>
              </a:cxnLst>
              <a:rect l="l" t="t" r="r" b="b"/>
              <a:pathLst>
                <a:path w="4770783" h="649357">
                  <a:moveTo>
                    <a:pt x="0" y="0"/>
                  </a:moveTo>
                  <a:lnTo>
                    <a:pt x="848139" y="371061"/>
                  </a:lnTo>
                  <a:lnTo>
                    <a:pt x="3273287" y="79513"/>
                  </a:lnTo>
                  <a:lnTo>
                    <a:pt x="4770783" y="649357"/>
                  </a:lnTo>
                </a:path>
              </a:pathLst>
            </a:custGeom>
            <a:noFill/>
            <a:ln w="762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grpSp>
      <p:cxnSp>
        <p:nvCxnSpPr>
          <p:cNvPr id="5" name="Straight Connector 4">
            <a:extLst>
              <a:ext uri="{FF2B5EF4-FFF2-40B4-BE49-F238E27FC236}">
                <a16:creationId xmlns:a16="http://schemas.microsoft.com/office/drawing/2014/main" id="{49F23DD6-DA57-0949-B49A-EE8EB978BFC4}"/>
              </a:ext>
            </a:extLst>
          </p:cNvPr>
          <p:cNvCxnSpPr>
            <a:cxnSpLocks/>
            <a:endCxn id="66" idx="1"/>
          </p:cNvCxnSpPr>
          <p:nvPr/>
        </p:nvCxnSpPr>
        <p:spPr bwMode="auto">
          <a:xfrm flipH="1">
            <a:off x="3339548" y="1726801"/>
            <a:ext cx="470936" cy="446556"/>
          </a:xfrm>
          <a:prstGeom prst="line">
            <a:avLst/>
          </a:prstGeom>
          <a:solidFill>
            <a:srgbClr val="808080"/>
          </a:solidFill>
          <a:ln w="76200" cap="flat" cmpd="sng" algn="ctr">
            <a:solidFill>
              <a:srgbClr val="7030A0"/>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01C7A837-FDB6-B64B-9597-C3167EDB90E4}"/>
              </a:ext>
            </a:extLst>
          </p:cNvPr>
          <p:cNvGrpSpPr/>
          <p:nvPr/>
        </p:nvGrpSpPr>
        <p:grpSpPr>
          <a:xfrm>
            <a:off x="199426" y="3783889"/>
            <a:ext cx="8305800" cy="1282638"/>
            <a:chOff x="199426" y="3783889"/>
            <a:chExt cx="8305800" cy="1282638"/>
          </a:xfrm>
        </p:grpSpPr>
        <p:sp>
          <p:nvSpPr>
            <p:cNvPr id="58" name="Cloud 57">
              <a:extLst>
                <a:ext uri="{FF2B5EF4-FFF2-40B4-BE49-F238E27FC236}">
                  <a16:creationId xmlns:a16="http://schemas.microsoft.com/office/drawing/2014/main" id="{1728F8AF-B5BE-B647-9C84-C60597E527DF}"/>
                </a:ext>
              </a:extLst>
            </p:cNvPr>
            <p:cNvSpPr/>
            <p:nvPr/>
          </p:nvSpPr>
          <p:spPr bwMode="auto">
            <a:xfrm rot="256086">
              <a:off x="199426" y="3783889"/>
              <a:ext cx="8305800" cy="533400"/>
            </a:xfrm>
            <a:prstGeom prst="cloud">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Abstraction</a:t>
              </a:r>
            </a:p>
          </p:txBody>
        </p:sp>
        <p:sp>
          <p:nvSpPr>
            <p:cNvPr id="59" name="Rectangle 58">
              <a:extLst>
                <a:ext uri="{FF2B5EF4-FFF2-40B4-BE49-F238E27FC236}">
                  <a16:creationId xmlns:a16="http://schemas.microsoft.com/office/drawing/2014/main" id="{C7D602D2-6FF3-294E-8F63-9CD924D437B1}"/>
                </a:ext>
              </a:extLst>
            </p:cNvPr>
            <p:cNvSpPr/>
            <p:nvPr/>
          </p:nvSpPr>
          <p:spPr bwMode="auto">
            <a:xfrm>
              <a:off x="288163" y="4353068"/>
              <a:ext cx="1104396"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VLAN</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Tag==</a:t>
              </a:r>
              <a:r>
                <a:rPr lang="en-US" dirty="0">
                  <a:latin typeface="Arial" pitchFamily="-65" charset="0"/>
                </a:rPr>
                <a:t>S</a:t>
              </a:r>
              <a:r>
                <a:rPr kumimoji="0" lang="en-US" sz="2000" b="0" i="0" u="none" strike="noStrike" cap="none" normalizeH="0" baseline="0" dirty="0">
                  <a:ln>
                    <a:noFill/>
                  </a:ln>
                  <a:solidFill>
                    <a:schemeClr val="tx1"/>
                  </a:solidFill>
                  <a:effectLst/>
                  <a:latin typeface="Arial" pitchFamily="-65" charset="0"/>
                </a:rPr>
                <a:t> ?</a:t>
              </a:r>
            </a:p>
          </p:txBody>
        </p:sp>
        <p:sp>
          <p:nvSpPr>
            <p:cNvPr id="60" name="Rectangle 59">
              <a:extLst>
                <a:ext uri="{FF2B5EF4-FFF2-40B4-BE49-F238E27FC236}">
                  <a16:creationId xmlns:a16="http://schemas.microsoft.com/office/drawing/2014/main" id="{321AAD1B-46C8-FB42-A6BF-228978C24C01}"/>
                </a:ext>
              </a:extLst>
            </p:cNvPr>
            <p:cNvSpPr/>
            <p:nvPr/>
          </p:nvSpPr>
          <p:spPr bwMode="auto">
            <a:xfrm>
              <a:off x="1566182" y="4353068"/>
              <a:ext cx="1372687"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Forward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on </a:t>
              </a:r>
              <a:r>
                <a:rPr kumimoji="0" lang="en-US" sz="2000" b="0" i="0" u="none" strike="noStrike" cap="none" normalizeH="0" baseline="0" dirty="0">
                  <a:ln>
                    <a:noFill/>
                  </a:ln>
                  <a:solidFill>
                    <a:srgbClr val="7030A0"/>
                  </a:solidFill>
                  <a:effectLst/>
                  <a:latin typeface="Arial" pitchFamily="-65" charset="0"/>
                </a:rPr>
                <a:t>VLAN S</a:t>
              </a:r>
            </a:p>
          </p:txBody>
        </p:sp>
        <p:sp>
          <p:nvSpPr>
            <p:cNvPr id="61" name="TextBox 60">
              <a:extLst>
                <a:ext uri="{FF2B5EF4-FFF2-40B4-BE49-F238E27FC236}">
                  <a16:creationId xmlns:a16="http://schemas.microsoft.com/office/drawing/2014/main" id="{EDACE14C-DF5E-4C4D-9D7A-B84EA7BBEC55}"/>
                </a:ext>
              </a:extLst>
            </p:cNvPr>
            <p:cNvSpPr txBox="1"/>
            <p:nvPr/>
          </p:nvSpPr>
          <p:spPr>
            <a:xfrm>
              <a:off x="200275" y="4007477"/>
              <a:ext cx="925253" cy="400110"/>
            </a:xfrm>
            <a:prstGeom prst="rect">
              <a:avLst/>
            </a:prstGeom>
            <a:noFill/>
          </p:spPr>
          <p:txBody>
            <a:bodyPr wrap="none" rtlCol="0">
              <a:spAutoFit/>
            </a:bodyPr>
            <a:lstStyle/>
            <a:p>
              <a:r>
                <a:rPr lang="en-US" b="1" dirty="0"/>
                <a:t>Match</a:t>
              </a:r>
            </a:p>
          </p:txBody>
        </p:sp>
        <p:sp>
          <p:nvSpPr>
            <p:cNvPr id="64" name="TextBox 63">
              <a:extLst>
                <a:ext uri="{FF2B5EF4-FFF2-40B4-BE49-F238E27FC236}">
                  <a16:creationId xmlns:a16="http://schemas.microsoft.com/office/drawing/2014/main" id="{4B6BFB97-83FD-2049-B2A9-E088F6C63A78}"/>
                </a:ext>
              </a:extLst>
            </p:cNvPr>
            <p:cNvSpPr txBox="1"/>
            <p:nvPr/>
          </p:nvSpPr>
          <p:spPr>
            <a:xfrm>
              <a:off x="1480447" y="4007477"/>
              <a:ext cx="982961" cy="400110"/>
            </a:xfrm>
            <a:prstGeom prst="rect">
              <a:avLst/>
            </a:prstGeom>
            <a:noFill/>
          </p:spPr>
          <p:txBody>
            <a:bodyPr wrap="none" rtlCol="0">
              <a:spAutoFit/>
            </a:bodyPr>
            <a:lstStyle/>
            <a:p>
              <a:r>
                <a:rPr lang="en-US" b="1" dirty="0"/>
                <a:t>Action</a:t>
              </a:r>
            </a:p>
          </p:txBody>
        </p:sp>
      </p:grpSp>
      <p:grpSp>
        <p:nvGrpSpPr>
          <p:cNvPr id="19" name="Group 18">
            <a:extLst>
              <a:ext uri="{FF2B5EF4-FFF2-40B4-BE49-F238E27FC236}">
                <a16:creationId xmlns:a16="http://schemas.microsoft.com/office/drawing/2014/main" id="{E375B02F-B897-FD4A-9DDD-2ADCBAA1171A}"/>
              </a:ext>
            </a:extLst>
          </p:cNvPr>
          <p:cNvGrpSpPr/>
          <p:nvPr/>
        </p:nvGrpSpPr>
        <p:grpSpPr>
          <a:xfrm>
            <a:off x="5194638" y="865047"/>
            <a:ext cx="3210889" cy="549280"/>
            <a:chOff x="5194638" y="865047"/>
            <a:chExt cx="3210889" cy="549280"/>
          </a:xfrm>
        </p:grpSpPr>
        <p:sp>
          <p:nvSpPr>
            <p:cNvPr id="71" name="Rectangle 70">
              <a:extLst>
                <a:ext uri="{FF2B5EF4-FFF2-40B4-BE49-F238E27FC236}">
                  <a16:creationId xmlns:a16="http://schemas.microsoft.com/office/drawing/2014/main" id="{BBAF42F8-5FF1-F343-B64F-86B26B2DD977}"/>
                </a:ext>
              </a:extLst>
            </p:cNvPr>
            <p:cNvSpPr/>
            <p:nvPr/>
          </p:nvSpPr>
          <p:spPr bwMode="auto">
            <a:xfrm>
              <a:off x="5194638" y="865047"/>
              <a:ext cx="3210889" cy="547151"/>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Ethernet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18" name="Rectangle 17">
              <a:extLst>
                <a:ext uri="{FF2B5EF4-FFF2-40B4-BE49-F238E27FC236}">
                  <a16:creationId xmlns:a16="http://schemas.microsoft.com/office/drawing/2014/main" id="{03EF5CAF-0CB7-954D-9062-429A6A118E01}"/>
                </a:ext>
              </a:extLst>
            </p:cNvPr>
            <p:cNvSpPr/>
            <p:nvPr/>
          </p:nvSpPr>
          <p:spPr bwMode="auto">
            <a:xfrm>
              <a:off x="5205127" y="1073197"/>
              <a:ext cx="1962915" cy="339002"/>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Payload</a:t>
              </a:r>
            </a:p>
          </p:txBody>
        </p:sp>
        <p:sp>
          <p:nvSpPr>
            <p:cNvPr id="69" name="Rectangle 68">
              <a:extLst>
                <a:ext uri="{FF2B5EF4-FFF2-40B4-BE49-F238E27FC236}">
                  <a16:creationId xmlns:a16="http://schemas.microsoft.com/office/drawing/2014/main" id="{C994BCDF-45BC-0A40-A8DC-0BD9D1BC6EC4}"/>
                </a:ext>
              </a:extLst>
            </p:cNvPr>
            <p:cNvSpPr/>
            <p:nvPr/>
          </p:nvSpPr>
          <p:spPr bwMode="auto">
            <a:xfrm>
              <a:off x="7191765" y="1073195"/>
              <a:ext cx="595019" cy="339003"/>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DA</a:t>
              </a:r>
            </a:p>
          </p:txBody>
        </p:sp>
        <p:sp>
          <p:nvSpPr>
            <p:cNvPr id="70" name="Rectangle 69">
              <a:extLst>
                <a:ext uri="{FF2B5EF4-FFF2-40B4-BE49-F238E27FC236}">
                  <a16:creationId xmlns:a16="http://schemas.microsoft.com/office/drawing/2014/main" id="{B45A65E1-5278-5446-BB09-CAD50569868D}"/>
                </a:ext>
              </a:extLst>
            </p:cNvPr>
            <p:cNvSpPr/>
            <p:nvPr/>
          </p:nvSpPr>
          <p:spPr bwMode="auto">
            <a:xfrm>
              <a:off x="7803218" y="1073195"/>
              <a:ext cx="595019" cy="341132"/>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S</a:t>
              </a:r>
              <a:r>
                <a:rPr kumimoji="0" lang="en-US" sz="2000" b="0" i="0" u="none" strike="noStrike" cap="none" normalizeH="0" baseline="0" dirty="0">
                  <a:ln>
                    <a:noFill/>
                  </a:ln>
                  <a:solidFill>
                    <a:schemeClr val="tx1"/>
                  </a:solidFill>
                  <a:effectLst/>
                  <a:latin typeface="Arial" pitchFamily="-65" charset="0"/>
                </a:rPr>
                <a:t>A</a:t>
              </a:r>
            </a:p>
          </p:txBody>
        </p:sp>
      </p:grpSp>
      <p:grpSp>
        <p:nvGrpSpPr>
          <p:cNvPr id="23" name="Group 22">
            <a:extLst>
              <a:ext uri="{FF2B5EF4-FFF2-40B4-BE49-F238E27FC236}">
                <a16:creationId xmlns:a16="http://schemas.microsoft.com/office/drawing/2014/main" id="{07F2E712-614F-B944-BF9F-B4FCE36EF3DA}"/>
              </a:ext>
            </a:extLst>
          </p:cNvPr>
          <p:cNvGrpSpPr/>
          <p:nvPr/>
        </p:nvGrpSpPr>
        <p:grpSpPr>
          <a:xfrm>
            <a:off x="5187348" y="1447799"/>
            <a:ext cx="3813198" cy="552426"/>
            <a:chOff x="5187348" y="1447799"/>
            <a:chExt cx="3813198" cy="552426"/>
          </a:xfrm>
        </p:grpSpPr>
        <p:sp>
          <p:nvSpPr>
            <p:cNvPr id="72" name="Rectangle 71">
              <a:extLst>
                <a:ext uri="{FF2B5EF4-FFF2-40B4-BE49-F238E27FC236}">
                  <a16:creationId xmlns:a16="http://schemas.microsoft.com/office/drawing/2014/main" id="{7944CDE7-5600-2B4A-853B-0706D257EEA2}"/>
                </a:ext>
              </a:extLst>
            </p:cNvPr>
            <p:cNvSpPr/>
            <p:nvPr/>
          </p:nvSpPr>
          <p:spPr bwMode="auto">
            <a:xfrm>
              <a:off x="5187348" y="1447799"/>
              <a:ext cx="3813198" cy="547151"/>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Ethernet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73" name="Rectangle 72">
              <a:extLst>
                <a:ext uri="{FF2B5EF4-FFF2-40B4-BE49-F238E27FC236}">
                  <a16:creationId xmlns:a16="http://schemas.microsoft.com/office/drawing/2014/main" id="{92DBA8F2-61A6-E942-9EA2-BB0C54891550}"/>
                </a:ext>
              </a:extLst>
            </p:cNvPr>
            <p:cNvSpPr/>
            <p:nvPr/>
          </p:nvSpPr>
          <p:spPr bwMode="auto">
            <a:xfrm>
              <a:off x="5197837" y="1655949"/>
              <a:ext cx="1962915" cy="339002"/>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Payload</a:t>
              </a:r>
            </a:p>
          </p:txBody>
        </p:sp>
        <p:sp>
          <p:nvSpPr>
            <p:cNvPr id="74" name="Rectangle 73">
              <a:extLst>
                <a:ext uri="{FF2B5EF4-FFF2-40B4-BE49-F238E27FC236}">
                  <a16:creationId xmlns:a16="http://schemas.microsoft.com/office/drawing/2014/main" id="{2C86950E-0819-4B49-8D22-73394B727895}"/>
                </a:ext>
              </a:extLst>
            </p:cNvPr>
            <p:cNvSpPr/>
            <p:nvPr/>
          </p:nvSpPr>
          <p:spPr bwMode="auto">
            <a:xfrm>
              <a:off x="7786981" y="1657350"/>
              <a:ext cx="595019" cy="339003"/>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DA</a:t>
              </a:r>
            </a:p>
          </p:txBody>
        </p:sp>
        <p:sp>
          <p:nvSpPr>
            <p:cNvPr id="75" name="Rectangle 74">
              <a:extLst>
                <a:ext uri="{FF2B5EF4-FFF2-40B4-BE49-F238E27FC236}">
                  <a16:creationId xmlns:a16="http://schemas.microsoft.com/office/drawing/2014/main" id="{9FDBDAC9-D937-6144-8B7C-CF05CDBD8092}"/>
                </a:ext>
              </a:extLst>
            </p:cNvPr>
            <p:cNvSpPr/>
            <p:nvPr/>
          </p:nvSpPr>
          <p:spPr bwMode="auto">
            <a:xfrm>
              <a:off x="8405527" y="1659093"/>
              <a:ext cx="595019" cy="341132"/>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S</a:t>
              </a:r>
              <a:r>
                <a:rPr kumimoji="0" lang="en-US" sz="2000" b="0" i="0" u="none" strike="noStrike" cap="none" normalizeH="0" baseline="0" dirty="0">
                  <a:ln>
                    <a:noFill/>
                  </a:ln>
                  <a:solidFill>
                    <a:schemeClr val="tx1"/>
                  </a:solidFill>
                  <a:effectLst/>
                  <a:latin typeface="Arial" pitchFamily="-65" charset="0"/>
                </a:rPr>
                <a:t>A</a:t>
              </a:r>
            </a:p>
          </p:txBody>
        </p:sp>
        <p:sp>
          <p:nvSpPr>
            <p:cNvPr id="76" name="Rectangle 75">
              <a:extLst>
                <a:ext uri="{FF2B5EF4-FFF2-40B4-BE49-F238E27FC236}">
                  <a16:creationId xmlns:a16="http://schemas.microsoft.com/office/drawing/2014/main" id="{515F1261-BD88-9E4A-9342-5D581B6E3950}"/>
                </a:ext>
              </a:extLst>
            </p:cNvPr>
            <p:cNvSpPr/>
            <p:nvPr/>
          </p:nvSpPr>
          <p:spPr bwMode="auto">
            <a:xfrm>
              <a:off x="7177186" y="1651747"/>
              <a:ext cx="595019" cy="339003"/>
            </a:xfrm>
            <a:prstGeom prst="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65" charset="0"/>
                </a:rPr>
                <a:t>VLAN</a:t>
              </a:r>
            </a:p>
            <a:p>
              <a:pPr marL="0" marR="0" indent="0" algn="ctr" defTabSz="914400" rtl="0" eaLnBrk="1" fontAlgn="base" latinLnBrk="0" hangingPunct="1">
                <a:lnSpc>
                  <a:spcPct val="100000"/>
                </a:lnSpc>
                <a:spcBef>
                  <a:spcPct val="0"/>
                </a:spcBef>
                <a:spcAft>
                  <a:spcPct val="0"/>
                </a:spcAft>
                <a:buClrTx/>
                <a:buSzTx/>
                <a:buFontTx/>
                <a:buNone/>
                <a:tabLst/>
              </a:pPr>
              <a:r>
                <a:rPr lang="en-US" sz="1050" dirty="0">
                  <a:latin typeface="Arial" pitchFamily="-65" charset="0"/>
                </a:rPr>
                <a:t>Tag = S</a:t>
              </a:r>
              <a:endParaRPr kumimoji="0" lang="en-US" sz="1050" b="0" i="0" u="none" strike="noStrike" cap="none" normalizeH="0" baseline="0" dirty="0">
                <a:ln>
                  <a:noFill/>
                </a:ln>
                <a:solidFill>
                  <a:schemeClr val="tx1"/>
                </a:solidFill>
                <a:effectLst/>
                <a:latin typeface="Arial" pitchFamily="-65" charset="0"/>
              </a:endParaRPr>
            </a:p>
          </p:txBody>
        </p:sp>
      </p:grpSp>
      <p:sp>
        <p:nvSpPr>
          <p:cNvPr id="24" name="TextBox 23">
            <a:extLst>
              <a:ext uri="{FF2B5EF4-FFF2-40B4-BE49-F238E27FC236}">
                <a16:creationId xmlns:a16="http://schemas.microsoft.com/office/drawing/2014/main" id="{01BB2403-2FD3-7641-A8C0-132E990AB6D9}"/>
              </a:ext>
            </a:extLst>
          </p:cNvPr>
          <p:cNvSpPr txBox="1"/>
          <p:nvPr/>
        </p:nvSpPr>
        <p:spPr>
          <a:xfrm>
            <a:off x="6934200" y="525977"/>
            <a:ext cx="1495922" cy="400110"/>
          </a:xfrm>
          <a:prstGeom prst="rect">
            <a:avLst/>
          </a:prstGeom>
          <a:noFill/>
        </p:spPr>
        <p:txBody>
          <a:bodyPr wrap="none" rtlCol="0">
            <a:spAutoFit/>
          </a:bodyPr>
          <a:lstStyle/>
          <a:p>
            <a:r>
              <a:rPr lang="en-US" dirty="0"/>
              <a:t>Mechanism</a:t>
            </a:r>
          </a:p>
        </p:txBody>
      </p:sp>
    </p:spTree>
    <p:extLst>
      <p:ext uri="{BB962C8B-B14F-4D97-AF65-F5344CB8AC3E}">
        <p14:creationId xmlns:p14="http://schemas.microsoft.com/office/powerpoint/2010/main" val="13151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56F0B6A-F59B-3F4D-A899-CB250D27CCA2}"/>
              </a:ext>
            </a:extLst>
          </p:cNvPr>
          <p:cNvPicPr>
            <a:picLocks noChangeAspect="1"/>
          </p:cNvPicPr>
          <p:nvPr/>
        </p:nvPicPr>
        <p:blipFill>
          <a:blip r:embed="rId3">
            <a:alphaModFix amt="13000"/>
          </a:blip>
          <a:stretch>
            <a:fillRect/>
          </a:stretch>
        </p:blipFill>
        <p:spPr>
          <a:xfrm>
            <a:off x="-829679" y="1846703"/>
            <a:ext cx="4025502" cy="2342968"/>
          </a:xfrm>
          <a:prstGeom prst="rect">
            <a:avLst/>
          </a:prstGeom>
          <a:effectLst/>
        </p:spPr>
      </p:pic>
      <p:sp>
        <p:nvSpPr>
          <p:cNvPr id="2" name="Title 1">
            <a:extLst>
              <a:ext uri="{FF2B5EF4-FFF2-40B4-BE49-F238E27FC236}">
                <a16:creationId xmlns:a16="http://schemas.microsoft.com/office/drawing/2014/main" id="{687BF494-F6AF-7849-8BEE-1A547701C186}"/>
              </a:ext>
            </a:extLst>
          </p:cNvPr>
          <p:cNvSpPr>
            <a:spLocks noGrp="1"/>
          </p:cNvSpPr>
          <p:nvPr>
            <p:ph type="title"/>
          </p:nvPr>
        </p:nvSpPr>
        <p:spPr/>
        <p:txBody>
          <a:bodyPr/>
          <a:lstStyle/>
          <a:p>
            <a:r>
              <a:rPr lang="en-US" dirty="0"/>
              <a:t>Example: Virtual Private Network (VPN)</a:t>
            </a:r>
            <a:br>
              <a:rPr lang="en-US" dirty="0"/>
            </a:br>
            <a:r>
              <a:rPr lang="en-US" sz="2400" dirty="0">
                <a:solidFill>
                  <a:schemeClr val="tx1">
                    <a:lumMod val="50000"/>
                    <a:lumOff val="50000"/>
                  </a:schemeClr>
                </a:solidFill>
              </a:rPr>
              <a:t>Remote client “appears to be” on corporate network</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E49A1ABF-18FA-AA49-8B93-CF51A798AB9E}"/>
              </a:ext>
            </a:extLst>
          </p:cNvPr>
          <p:cNvSpPr>
            <a:spLocks noGrp="1"/>
          </p:cNvSpPr>
          <p:nvPr>
            <p:ph type="sldNum" sz="quarter" idx="10"/>
          </p:nvPr>
        </p:nvSpPr>
        <p:spPr/>
        <p:txBody>
          <a:bodyPr/>
          <a:lstStyle/>
          <a:p>
            <a:fld id="{5328B5F4-9676-1D47-98AA-AF6FFDAECEFB}" type="slidenum">
              <a:rPr lang="en-US" altLang="en-US" smtClean="0"/>
              <a:pPr/>
              <a:t>11</a:t>
            </a:fld>
            <a:endParaRPr lang="en-US" altLang="en-US"/>
          </a:p>
        </p:txBody>
      </p:sp>
      <p:pic>
        <p:nvPicPr>
          <p:cNvPr id="14" name="Picture 13" descr="A picture containing light&#10;&#10;Description automatically generated">
            <a:extLst>
              <a:ext uri="{FF2B5EF4-FFF2-40B4-BE49-F238E27FC236}">
                <a16:creationId xmlns:a16="http://schemas.microsoft.com/office/drawing/2014/main" id="{6E6FD0F9-512F-A94D-BC29-532E749F33D8}"/>
              </a:ext>
            </a:extLst>
          </p:cNvPr>
          <p:cNvPicPr>
            <a:picLocks noChangeAspect="1"/>
          </p:cNvPicPr>
          <p:nvPr/>
        </p:nvPicPr>
        <p:blipFill>
          <a:blip r:embed="rId4"/>
          <a:stretch>
            <a:fillRect/>
          </a:stretch>
        </p:blipFill>
        <p:spPr>
          <a:xfrm>
            <a:off x="4181996" y="2131174"/>
            <a:ext cx="2469752" cy="1219200"/>
          </a:xfrm>
          <a:prstGeom prst="rect">
            <a:avLst/>
          </a:prstGeom>
        </p:spPr>
      </p:pic>
      <p:sp>
        <p:nvSpPr>
          <p:cNvPr id="15" name="TextBox 14">
            <a:extLst>
              <a:ext uri="{FF2B5EF4-FFF2-40B4-BE49-F238E27FC236}">
                <a16:creationId xmlns:a16="http://schemas.microsoft.com/office/drawing/2014/main" id="{B902041F-316A-EE4D-B5E3-105D6B58E75C}"/>
              </a:ext>
            </a:extLst>
          </p:cNvPr>
          <p:cNvSpPr txBox="1"/>
          <p:nvPr/>
        </p:nvSpPr>
        <p:spPr>
          <a:xfrm>
            <a:off x="4258970" y="3326410"/>
            <a:ext cx="1841898" cy="400110"/>
          </a:xfrm>
          <a:prstGeom prst="rect">
            <a:avLst/>
          </a:prstGeom>
          <a:noFill/>
        </p:spPr>
        <p:txBody>
          <a:bodyPr wrap="square" rtlCol="0">
            <a:spAutoFit/>
          </a:bodyPr>
          <a:lstStyle/>
          <a:p>
            <a:r>
              <a:rPr lang="en-US" dirty="0"/>
              <a:t>Public Internet</a:t>
            </a:r>
          </a:p>
        </p:txBody>
      </p:sp>
      <p:pic>
        <p:nvPicPr>
          <p:cNvPr id="17" name="Picture 16">
            <a:extLst>
              <a:ext uri="{FF2B5EF4-FFF2-40B4-BE49-F238E27FC236}">
                <a16:creationId xmlns:a16="http://schemas.microsoft.com/office/drawing/2014/main" id="{910FF17E-35B1-214B-B7B6-4EE67EE336E1}"/>
              </a:ext>
            </a:extLst>
          </p:cNvPr>
          <p:cNvPicPr>
            <a:picLocks noChangeAspect="1"/>
          </p:cNvPicPr>
          <p:nvPr/>
        </p:nvPicPr>
        <p:blipFill>
          <a:blip r:embed="rId5"/>
          <a:stretch>
            <a:fillRect/>
          </a:stretch>
        </p:blipFill>
        <p:spPr>
          <a:xfrm>
            <a:off x="7439001" y="2098677"/>
            <a:ext cx="1476399" cy="1581150"/>
          </a:xfrm>
          <a:prstGeom prst="rect">
            <a:avLst/>
          </a:prstGeom>
        </p:spPr>
      </p:pic>
      <p:sp>
        <p:nvSpPr>
          <p:cNvPr id="18" name="TextBox 17">
            <a:extLst>
              <a:ext uri="{FF2B5EF4-FFF2-40B4-BE49-F238E27FC236}">
                <a16:creationId xmlns:a16="http://schemas.microsoft.com/office/drawing/2014/main" id="{44EDD92D-DB45-2144-8238-03B5F0F1C6E8}"/>
              </a:ext>
            </a:extLst>
          </p:cNvPr>
          <p:cNvSpPr txBox="1"/>
          <p:nvPr/>
        </p:nvSpPr>
        <p:spPr>
          <a:xfrm>
            <a:off x="7537996" y="3621419"/>
            <a:ext cx="1462260" cy="338554"/>
          </a:xfrm>
          <a:prstGeom prst="rect">
            <a:avLst/>
          </a:prstGeom>
          <a:noFill/>
        </p:spPr>
        <p:txBody>
          <a:bodyPr wrap="none" rtlCol="0">
            <a:spAutoFit/>
          </a:bodyPr>
          <a:lstStyle/>
          <a:p>
            <a:r>
              <a:rPr lang="en-US" sz="1600" dirty="0"/>
              <a:t>Corporate HQ</a:t>
            </a:r>
          </a:p>
        </p:txBody>
      </p:sp>
      <p:pic>
        <p:nvPicPr>
          <p:cNvPr id="22" name="Picture 21">
            <a:extLst>
              <a:ext uri="{FF2B5EF4-FFF2-40B4-BE49-F238E27FC236}">
                <a16:creationId xmlns:a16="http://schemas.microsoft.com/office/drawing/2014/main" id="{2DDF84BF-3291-8E4F-B2C6-13148E665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64" b="95000" l="10000" r="90000">
                        <a14:foregroundMark x1="47500" y1="10795" x2="47500" y2="10795"/>
                        <a14:foregroundMark x1="55543" y1="8977" x2="55543" y2="8977"/>
                        <a14:foregroundMark x1="50109" y1="6250" x2="59674" y2="5795"/>
                        <a14:foregroundMark x1="59674" y1="5795" x2="70435" y2="6364"/>
                        <a14:foregroundMark x1="70435" y1="6364" x2="62391" y2="11364"/>
                        <a14:foregroundMark x1="62391" y1="11364" x2="50870" y2="12500"/>
                        <a14:foregroundMark x1="18043" y1="12955" x2="18043" y2="12955"/>
                        <a14:foregroundMark x1="17935" y1="12727" x2="19022" y2="12841"/>
                        <a14:foregroundMark x1="50543" y1="90795" x2="60978" y2="91591"/>
                        <a14:foregroundMark x1="60978" y1="91591" x2="62391" y2="91136"/>
                        <a14:foregroundMark x1="58370" y1="95000" x2="60761" y2="95000"/>
                      </a14:backgroundRemoval>
                    </a14:imgEffect>
                  </a14:imgLayer>
                </a14:imgProps>
              </a:ext>
            </a:extLst>
          </a:blip>
          <a:stretch>
            <a:fillRect/>
          </a:stretch>
        </p:blipFill>
        <p:spPr>
          <a:xfrm>
            <a:off x="8398933" y="2623761"/>
            <a:ext cx="482410" cy="589316"/>
          </a:xfrm>
          <a:prstGeom prst="rect">
            <a:avLst/>
          </a:prstGeom>
        </p:spPr>
      </p:pic>
      <p:cxnSp>
        <p:nvCxnSpPr>
          <p:cNvPr id="33" name="Straight Arrow Connector 32">
            <a:extLst>
              <a:ext uri="{FF2B5EF4-FFF2-40B4-BE49-F238E27FC236}">
                <a16:creationId xmlns:a16="http://schemas.microsoft.com/office/drawing/2014/main" id="{D43EB673-CB38-8E4A-823C-10D696DAAB36}"/>
              </a:ext>
            </a:extLst>
          </p:cNvPr>
          <p:cNvCxnSpPr>
            <a:cxnSpLocks/>
            <a:stCxn id="21" idx="3"/>
          </p:cNvCxnSpPr>
          <p:nvPr/>
        </p:nvCxnSpPr>
        <p:spPr bwMode="auto">
          <a:xfrm>
            <a:off x="7949757" y="2926629"/>
            <a:ext cx="576133" cy="0"/>
          </a:xfrm>
          <a:prstGeom prst="straightConnector1">
            <a:avLst/>
          </a:prstGeom>
          <a:solidFill>
            <a:srgbClr val="808080"/>
          </a:solidFill>
          <a:ln w="9525" cap="flat" cmpd="sng" algn="ctr">
            <a:solidFill>
              <a:srgbClr val="FF0000"/>
            </a:solidFill>
            <a:prstDash val="solid"/>
            <a:round/>
            <a:headEnd type="none" w="med" len="med"/>
            <a:tailEnd type="triangle"/>
          </a:ln>
          <a:effectLst/>
        </p:spPr>
      </p:cxnSp>
      <p:pic>
        <p:nvPicPr>
          <p:cNvPr id="29" name="Picture 28">
            <a:extLst>
              <a:ext uri="{FF2B5EF4-FFF2-40B4-BE49-F238E27FC236}">
                <a16:creationId xmlns:a16="http://schemas.microsoft.com/office/drawing/2014/main" id="{535231C6-5D8C-F343-AE00-57D98980777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9333" r="90000">
                        <a14:foregroundMark x1="9333" y1="77000" x2="66000" y2="82667"/>
                        <a14:foregroundMark x1="54333" y1="34333" x2="54333" y2="34333"/>
                        <a14:foregroundMark x1="35667" y1="14000" x2="77667" y2="45333"/>
                        <a14:foregroundMark x1="77667" y1="45333" x2="37667" y2="18333"/>
                      </a14:backgroundRemoval>
                    </a14:imgEffect>
                  </a14:imgLayer>
                </a14:imgProps>
              </a:ext>
            </a:extLst>
          </a:blip>
          <a:stretch>
            <a:fillRect/>
          </a:stretch>
        </p:blipFill>
        <p:spPr>
          <a:xfrm>
            <a:off x="384151" y="2256553"/>
            <a:ext cx="914400" cy="914400"/>
          </a:xfrm>
          <a:prstGeom prst="rect">
            <a:avLst/>
          </a:prstGeom>
        </p:spPr>
      </p:pic>
      <p:sp>
        <p:nvSpPr>
          <p:cNvPr id="9" name="Rounded Rectangle 8">
            <a:extLst>
              <a:ext uri="{FF2B5EF4-FFF2-40B4-BE49-F238E27FC236}">
                <a16:creationId xmlns:a16="http://schemas.microsoft.com/office/drawing/2014/main" id="{1C9D56DC-0F2D-1D4E-A384-E9904C1CED11}"/>
              </a:ext>
            </a:extLst>
          </p:cNvPr>
          <p:cNvSpPr/>
          <p:nvPr/>
        </p:nvSpPr>
        <p:spPr bwMode="auto">
          <a:xfrm>
            <a:off x="381000" y="1733550"/>
            <a:ext cx="1306630" cy="391320"/>
          </a:xfrm>
          <a:prstGeom prst="roundRect">
            <a:avLst/>
          </a:prstGeom>
          <a:solidFill>
            <a:srgbClr val="D1C94D">
              <a:alpha val="89000"/>
            </a:srgb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solidFill>
                  <a:schemeClr val="accent2"/>
                </a:solidFill>
                <a:latin typeface="Arial" pitchFamily="-65" charset="0"/>
              </a:rPr>
              <a:t>Web browser</a:t>
            </a:r>
            <a:endParaRPr kumimoji="0" lang="en-US" sz="1600" b="0" i="0" u="none" strike="noStrike" cap="none" normalizeH="0" baseline="0" dirty="0">
              <a:ln>
                <a:noFill/>
              </a:ln>
              <a:solidFill>
                <a:schemeClr val="accent2"/>
              </a:solidFill>
              <a:effectLst/>
              <a:latin typeface="Arial" pitchFamily="-65" charset="0"/>
            </a:endParaRPr>
          </a:p>
        </p:txBody>
      </p:sp>
      <p:cxnSp>
        <p:nvCxnSpPr>
          <p:cNvPr id="28" name="Straight Arrow Connector 27">
            <a:extLst>
              <a:ext uri="{FF2B5EF4-FFF2-40B4-BE49-F238E27FC236}">
                <a16:creationId xmlns:a16="http://schemas.microsoft.com/office/drawing/2014/main" id="{3F85B10D-50B9-1E4E-B5E3-90C9319EA59D}"/>
              </a:ext>
            </a:extLst>
          </p:cNvPr>
          <p:cNvCxnSpPr>
            <a:cxnSpLocks/>
            <a:stCxn id="9" idx="2"/>
          </p:cNvCxnSpPr>
          <p:nvPr/>
        </p:nvCxnSpPr>
        <p:spPr bwMode="auto">
          <a:xfrm>
            <a:off x="1034315" y="2124870"/>
            <a:ext cx="0" cy="495687"/>
          </a:xfrm>
          <a:prstGeom prst="straightConnector1">
            <a:avLst/>
          </a:prstGeom>
          <a:solidFill>
            <a:srgbClr val="808080"/>
          </a:solidFill>
          <a:ln w="9525" cap="flat" cmpd="sng" algn="ctr">
            <a:solidFill>
              <a:srgbClr val="FF0000"/>
            </a:solidFill>
            <a:prstDash val="solid"/>
            <a:round/>
            <a:headEnd type="none" w="med" len="med"/>
            <a:tailEnd type="triangle"/>
          </a:ln>
          <a:effectLst/>
        </p:spPr>
      </p:cxnSp>
      <p:sp>
        <p:nvSpPr>
          <p:cNvPr id="35" name="Rectangle 34">
            <a:extLst>
              <a:ext uri="{FF2B5EF4-FFF2-40B4-BE49-F238E27FC236}">
                <a16:creationId xmlns:a16="http://schemas.microsoft.com/office/drawing/2014/main" id="{60A8CD2B-436A-8B43-8C09-34A5C4E25A4B}"/>
              </a:ext>
            </a:extLst>
          </p:cNvPr>
          <p:cNvSpPr/>
          <p:nvPr/>
        </p:nvSpPr>
        <p:spPr bwMode="auto">
          <a:xfrm>
            <a:off x="1051119" y="2182004"/>
            <a:ext cx="990600" cy="224316"/>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Datagram</a:t>
            </a:r>
          </a:p>
        </p:txBody>
      </p:sp>
      <p:grpSp>
        <p:nvGrpSpPr>
          <p:cNvPr id="43" name="Group 42">
            <a:extLst>
              <a:ext uri="{FF2B5EF4-FFF2-40B4-BE49-F238E27FC236}">
                <a16:creationId xmlns:a16="http://schemas.microsoft.com/office/drawing/2014/main" id="{7E716D9C-35EB-EC43-A341-0FBCBF103EE3}"/>
              </a:ext>
            </a:extLst>
          </p:cNvPr>
          <p:cNvGrpSpPr/>
          <p:nvPr/>
        </p:nvGrpSpPr>
        <p:grpSpPr>
          <a:xfrm>
            <a:off x="685803" y="2692006"/>
            <a:ext cx="7263954" cy="457200"/>
            <a:chOff x="1747727" y="2692006"/>
            <a:chExt cx="6202030" cy="457200"/>
          </a:xfrm>
        </p:grpSpPr>
        <p:sp>
          <p:nvSpPr>
            <p:cNvPr id="21" name="Rounded Rectangle 20">
              <a:extLst>
                <a:ext uri="{FF2B5EF4-FFF2-40B4-BE49-F238E27FC236}">
                  <a16:creationId xmlns:a16="http://schemas.microsoft.com/office/drawing/2014/main" id="{7AFA52B9-2699-FD42-90BC-CE7D5D369390}"/>
                </a:ext>
              </a:extLst>
            </p:cNvPr>
            <p:cNvSpPr/>
            <p:nvPr/>
          </p:nvSpPr>
          <p:spPr bwMode="auto">
            <a:xfrm>
              <a:off x="7187757" y="2795824"/>
              <a:ext cx="762000" cy="26161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65" charset="0"/>
                </a:rPr>
                <a:t>VPN </a:t>
              </a:r>
              <a:r>
                <a:rPr lang="en-US" sz="1050" dirty="0">
                  <a:latin typeface="Arial" pitchFamily="-65" charset="0"/>
                </a:rPr>
                <a:t>Server</a:t>
              </a:r>
              <a:endParaRPr kumimoji="0" lang="en-US" sz="1050" b="0" i="0" u="none" strike="noStrike" cap="none" normalizeH="0" baseline="0" dirty="0">
                <a:ln>
                  <a:noFill/>
                </a:ln>
                <a:solidFill>
                  <a:schemeClr val="tx1"/>
                </a:solidFill>
                <a:effectLst/>
                <a:latin typeface="Arial" pitchFamily="-65" charset="0"/>
              </a:endParaRPr>
            </a:p>
          </p:txBody>
        </p:sp>
        <p:sp>
          <p:nvSpPr>
            <p:cNvPr id="12" name="Rounded Rectangle 11">
              <a:extLst>
                <a:ext uri="{FF2B5EF4-FFF2-40B4-BE49-F238E27FC236}">
                  <a16:creationId xmlns:a16="http://schemas.microsoft.com/office/drawing/2014/main" id="{1B4A6D7A-E69B-0D4B-A8BB-631157CEFD6D}"/>
                </a:ext>
              </a:extLst>
            </p:cNvPr>
            <p:cNvSpPr/>
            <p:nvPr/>
          </p:nvSpPr>
          <p:spPr bwMode="auto">
            <a:xfrm>
              <a:off x="1747727" y="2795824"/>
              <a:ext cx="762000" cy="26161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65" charset="0"/>
                </a:rPr>
                <a:t>VPN </a:t>
              </a:r>
              <a:r>
                <a:rPr lang="en-US" sz="1050" dirty="0">
                  <a:latin typeface="Arial" pitchFamily="-65" charset="0"/>
                </a:rPr>
                <a:t>Client</a:t>
              </a:r>
              <a:endParaRPr kumimoji="0" lang="en-US" sz="1050" b="0" i="0" u="none" strike="noStrike" cap="none" normalizeH="0" baseline="0" dirty="0">
                <a:ln>
                  <a:noFill/>
                </a:ln>
                <a:solidFill>
                  <a:schemeClr val="tx1"/>
                </a:solidFill>
                <a:effectLst/>
                <a:latin typeface="Arial" pitchFamily="-65" charset="0"/>
              </a:endParaRPr>
            </a:p>
          </p:txBody>
        </p:sp>
        <p:sp>
          <p:nvSpPr>
            <p:cNvPr id="26" name="Can 25">
              <a:extLst>
                <a:ext uri="{FF2B5EF4-FFF2-40B4-BE49-F238E27FC236}">
                  <a16:creationId xmlns:a16="http://schemas.microsoft.com/office/drawing/2014/main" id="{09E8731F-F0D4-1C4E-B33B-85CE339AF848}"/>
                </a:ext>
              </a:extLst>
            </p:cNvPr>
            <p:cNvSpPr/>
            <p:nvPr/>
          </p:nvSpPr>
          <p:spPr bwMode="auto">
            <a:xfrm rot="5400000">
              <a:off x="4603482" y="690553"/>
              <a:ext cx="457200" cy="4460105"/>
            </a:xfrm>
            <a:prstGeom prst="can">
              <a:avLst/>
            </a:prstGeom>
            <a:solidFill>
              <a:schemeClr val="accent2">
                <a:lumMod val="20000"/>
                <a:lumOff val="80000"/>
                <a:alpha val="63000"/>
              </a:schemeClr>
            </a:solidFill>
            <a:ln w="9525"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1" name="Straight Arrow Connector 30">
              <a:extLst>
                <a:ext uri="{FF2B5EF4-FFF2-40B4-BE49-F238E27FC236}">
                  <a16:creationId xmlns:a16="http://schemas.microsoft.com/office/drawing/2014/main" id="{D6FAC02E-9F16-2840-9C9D-98C8A336F43C}"/>
                </a:ext>
              </a:extLst>
            </p:cNvPr>
            <p:cNvCxnSpPr>
              <a:stCxn id="12" idx="3"/>
              <a:endCxn id="21" idx="1"/>
            </p:cNvCxnSpPr>
            <p:nvPr/>
          </p:nvCxnSpPr>
          <p:spPr bwMode="auto">
            <a:xfrm>
              <a:off x="2509727" y="2926629"/>
              <a:ext cx="4678030" cy="0"/>
            </a:xfrm>
            <a:prstGeom prst="straightConnector1">
              <a:avLst/>
            </a:prstGeom>
            <a:solidFill>
              <a:srgbClr val="808080"/>
            </a:solidFill>
            <a:ln w="28575" cap="flat" cmpd="sng" algn="ctr">
              <a:solidFill>
                <a:srgbClr val="92D050"/>
              </a:solidFill>
              <a:prstDash val="solid"/>
              <a:round/>
              <a:headEnd type="none" w="med" len="med"/>
              <a:tailEnd type="triangle"/>
            </a:ln>
            <a:effectLst/>
          </p:spPr>
        </p:cxnSp>
      </p:grpSp>
      <p:grpSp>
        <p:nvGrpSpPr>
          <p:cNvPr id="45" name="Group 44">
            <a:extLst>
              <a:ext uri="{FF2B5EF4-FFF2-40B4-BE49-F238E27FC236}">
                <a16:creationId xmlns:a16="http://schemas.microsoft.com/office/drawing/2014/main" id="{4808A00D-64B3-E04D-86DD-1A2E496D8F7F}"/>
              </a:ext>
            </a:extLst>
          </p:cNvPr>
          <p:cNvGrpSpPr/>
          <p:nvPr/>
        </p:nvGrpSpPr>
        <p:grpSpPr>
          <a:xfrm>
            <a:off x="3352800" y="2273559"/>
            <a:ext cx="1371600" cy="625884"/>
            <a:chOff x="3352800" y="2273559"/>
            <a:chExt cx="1371600" cy="625884"/>
          </a:xfrm>
        </p:grpSpPr>
        <p:grpSp>
          <p:nvGrpSpPr>
            <p:cNvPr id="44" name="Group 43">
              <a:extLst>
                <a:ext uri="{FF2B5EF4-FFF2-40B4-BE49-F238E27FC236}">
                  <a16:creationId xmlns:a16="http://schemas.microsoft.com/office/drawing/2014/main" id="{C7B8A6C0-234E-4B4E-BC87-0CA229087CFC}"/>
                </a:ext>
              </a:extLst>
            </p:cNvPr>
            <p:cNvGrpSpPr/>
            <p:nvPr/>
          </p:nvGrpSpPr>
          <p:grpSpPr>
            <a:xfrm>
              <a:off x="3352800" y="2273559"/>
              <a:ext cx="1371600" cy="625884"/>
              <a:chOff x="3352800" y="2273559"/>
              <a:chExt cx="1371600" cy="625884"/>
            </a:xfrm>
          </p:grpSpPr>
          <p:grpSp>
            <p:nvGrpSpPr>
              <p:cNvPr id="41" name="Group 40">
                <a:extLst>
                  <a:ext uri="{FF2B5EF4-FFF2-40B4-BE49-F238E27FC236}">
                    <a16:creationId xmlns:a16="http://schemas.microsoft.com/office/drawing/2014/main" id="{8F49D65E-513C-9C44-AE3E-75065F770B45}"/>
                  </a:ext>
                </a:extLst>
              </p:cNvPr>
              <p:cNvGrpSpPr/>
              <p:nvPr/>
            </p:nvGrpSpPr>
            <p:grpSpPr>
              <a:xfrm>
                <a:off x="3352800" y="2537341"/>
                <a:ext cx="1371600" cy="362102"/>
                <a:chOff x="3733800" y="1240829"/>
                <a:chExt cx="1371600" cy="362102"/>
              </a:xfrm>
              <a:solidFill>
                <a:schemeClr val="accent6">
                  <a:lumMod val="60000"/>
                  <a:lumOff val="40000"/>
                </a:schemeClr>
              </a:solidFill>
            </p:grpSpPr>
            <p:sp>
              <p:nvSpPr>
                <p:cNvPr id="39" name="Rectangle 38">
                  <a:extLst>
                    <a:ext uri="{FF2B5EF4-FFF2-40B4-BE49-F238E27FC236}">
                      <a16:creationId xmlns:a16="http://schemas.microsoft.com/office/drawing/2014/main" id="{C71EB5EA-6A09-964E-B088-4BADAC10460A}"/>
                    </a:ext>
                  </a:extLst>
                </p:cNvPr>
                <p:cNvSpPr/>
                <p:nvPr/>
              </p:nvSpPr>
              <p:spPr bwMode="auto">
                <a:xfrm>
                  <a:off x="3733800" y="1240829"/>
                  <a:ext cx="1371600" cy="362102"/>
                </a:xfrm>
                <a:prstGeom prst="rect">
                  <a:avLst/>
                </a:prstGeom>
                <a:grp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65" charset="0"/>
                  </a:endParaRPr>
                </a:p>
              </p:txBody>
            </p:sp>
            <p:sp>
              <p:nvSpPr>
                <p:cNvPr id="40" name="Rectangle 39">
                  <a:extLst>
                    <a:ext uri="{FF2B5EF4-FFF2-40B4-BE49-F238E27FC236}">
                      <a16:creationId xmlns:a16="http://schemas.microsoft.com/office/drawing/2014/main" id="{B3E0F067-817C-8942-8CA7-F916E41367A4}"/>
                    </a:ext>
                  </a:extLst>
                </p:cNvPr>
                <p:cNvSpPr/>
                <p:nvPr/>
              </p:nvSpPr>
              <p:spPr bwMode="auto">
                <a:xfrm>
                  <a:off x="4774404" y="1240829"/>
                  <a:ext cx="330996" cy="362102"/>
                </a:xfrm>
                <a:prstGeom prst="rect">
                  <a:avLst/>
                </a:prstGeom>
                <a:grp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bg1"/>
                      </a:solidFill>
                      <a:effectLst/>
                      <a:latin typeface="Arial" pitchFamily="-65" charset="0"/>
                    </a:rPr>
                    <a:t>Tunnel</a:t>
                  </a:r>
                </a:p>
                <a:p>
                  <a:pPr marL="0" marR="0" indent="0" algn="ctr" defTabSz="914400" rtl="0" eaLnBrk="1" fontAlgn="base" latinLnBrk="0" hangingPunct="1">
                    <a:lnSpc>
                      <a:spcPct val="100000"/>
                    </a:lnSpc>
                    <a:spcBef>
                      <a:spcPct val="0"/>
                    </a:spcBef>
                    <a:spcAft>
                      <a:spcPct val="0"/>
                    </a:spcAft>
                    <a:buClrTx/>
                    <a:buSzTx/>
                    <a:buFontTx/>
                    <a:buNone/>
                    <a:tabLst/>
                  </a:pPr>
                  <a:r>
                    <a:rPr lang="en-US" sz="900" dirty="0" err="1">
                      <a:solidFill>
                        <a:schemeClr val="bg1"/>
                      </a:solidFill>
                      <a:latin typeface="Arial" pitchFamily="-65" charset="0"/>
                    </a:rPr>
                    <a:t>Hdr</a:t>
                  </a:r>
                  <a:endParaRPr kumimoji="0" lang="en-US" sz="1200" b="0" i="0" u="none" strike="noStrike" cap="none" normalizeH="0" baseline="0" dirty="0">
                    <a:ln>
                      <a:noFill/>
                    </a:ln>
                    <a:solidFill>
                      <a:schemeClr val="bg1"/>
                    </a:solidFill>
                    <a:effectLst/>
                    <a:latin typeface="Arial" pitchFamily="-65" charset="0"/>
                  </a:endParaRPr>
                </a:p>
              </p:txBody>
            </p:sp>
          </p:grpSp>
          <p:sp>
            <p:nvSpPr>
              <p:cNvPr id="42" name="TextBox 41">
                <a:extLst>
                  <a:ext uri="{FF2B5EF4-FFF2-40B4-BE49-F238E27FC236}">
                    <a16:creationId xmlns:a16="http://schemas.microsoft.com/office/drawing/2014/main" id="{EFD32B93-DE42-4242-A479-E23D243AF845}"/>
                  </a:ext>
                </a:extLst>
              </p:cNvPr>
              <p:cNvSpPr txBox="1"/>
              <p:nvPr/>
            </p:nvSpPr>
            <p:spPr>
              <a:xfrm>
                <a:off x="3511007" y="2273559"/>
                <a:ext cx="1156022" cy="307777"/>
              </a:xfrm>
              <a:prstGeom prst="rect">
                <a:avLst/>
              </a:prstGeom>
              <a:noFill/>
            </p:spPr>
            <p:txBody>
              <a:bodyPr wrap="none" rtlCol="0">
                <a:spAutoFit/>
              </a:bodyPr>
              <a:lstStyle/>
              <a:p>
                <a:r>
                  <a:rPr lang="en-US" sz="1400" dirty="0"/>
                  <a:t>IP datagram</a:t>
                </a:r>
              </a:p>
            </p:txBody>
          </p:sp>
        </p:grpSp>
        <p:sp>
          <p:nvSpPr>
            <p:cNvPr id="36" name="Rectangle 35">
              <a:extLst>
                <a:ext uri="{FF2B5EF4-FFF2-40B4-BE49-F238E27FC236}">
                  <a16:creationId xmlns:a16="http://schemas.microsoft.com/office/drawing/2014/main" id="{677945CA-4893-C44E-B1D0-679EE0941900}"/>
                </a:ext>
              </a:extLst>
            </p:cNvPr>
            <p:cNvSpPr/>
            <p:nvPr/>
          </p:nvSpPr>
          <p:spPr bwMode="auto">
            <a:xfrm>
              <a:off x="3384256" y="2601595"/>
              <a:ext cx="990600" cy="224316"/>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Datagram</a:t>
              </a:r>
            </a:p>
          </p:txBody>
        </p:sp>
      </p:grpSp>
    </p:spTree>
    <p:extLst>
      <p:ext uri="{BB962C8B-B14F-4D97-AF65-F5344CB8AC3E}">
        <p14:creationId xmlns:p14="http://schemas.microsoft.com/office/powerpoint/2010/main" val="157380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F494-F6AF-7849-8BEE-1A547701C186}"/>
              </a:ext>
            </a:extLst>
          </p:cNvPr>
          <p:cNvSpPr>
            <a:spLocks noGrp="1"/>
          </p:cNvSpPr>
          <p:nvPr>
            <p:ph type="title"/>
          </p:nvPr>
        </p:nvSpPr>
        <p:spPr/>
        <p:txBody>
          <a:bodyPr/>
          <a:lstStyle/>
          <a:p>
            <a:r>
              <a:rPr lang="en-US" dirty="0"/>
              <a:t>Example: Virtual Private Network (VPN)</a:t>
            </a:r>
          </a:p>
        </p:txBody>
      </p:sp>
      <p:sp>
        <p:nvSpPr>
          <p:cNvPr id="4" name="Slide Number Placeholder 3">
            <a:extLst>
              <a:ext uri="{FF2B5EF4-FFF2-40B4-BE49-F238E27FC236}">
                <a16:creationId xmlns:a16="http://schemas.microsoft.com/office/drawing/2014/main" id="{E49A1ABF-18FA-AA49-8B93-CF51A798AB9E}"/>
              </a:ext>
            </a:extLst>
          </p:cNvPr>
          <p:cNvSpPr>
            <a:spLocks noGrp="1"/>
          </p:cNvSpPr>
          <p:nvPr>
            <p:ph type="sldNum" sz="quarter" idx="10"/>
          </p:nvPr>
        </p:nvSpPr>
        <p:spPr/>
        <p:txBody>
          <a:bodyPr/>
          <a:lstStyle/>
          <a:p>
            <a:fld id="{5328B5F4-9676-1D47-98AA-AF6FFDAECEFB}" type="slidenum">
              <a:rPr lang="en-US" altLang="en-US" smtClean="0"/>
              <a:pPr/>
              <a:t>12</a:t>
            </a:fld>
            <a:endParaRPr lang="en-US" altLang="en-US"/>
          </a:p>
        </p:txBody>
      </p:sp>
      <p:pic>
        <p:nvPicPr>
          <p:cNvPr id="6" name="Picture 5">
            <a:extLst>
              <a:ext uri="{FF2B5EF4-FFF2-40B4-BE49-F238E27FC236}">
                <a16:creationId xmlns:a16="http://schemas.microsoft.com/office/drawing/2014/main" id="{47161A1B-283B-7B4D-BE7A-553650DD2F2F}"/>
              </a:ext>
            </a:extLst>
          </p:cNvPr>
          <p:cNvPicPr>
            <a:picLocks noChangeAspect="1"/>
          </p:cNvPicPr>
          <p:nvPr/>
        </p:nvPicPr>
        <p:blipFill>
          <a:blip r:embed="rId3">
            <a:alphaModFix amt="13000"/>
          </a:blip>
          <a:stretch>
            <a:fillRect/>
          </a:stretch>
        </p:blipFill>
        <p:spPr>
          <a:xfrm>
            <a:off x="-829679" y="1846703"/>
            <a:ext cx="4025502" cy="2342968"/>
          </a:xfrm>
          <a:prstGeom prst="rect">
            <a:avLst/>
          </a:prstGeom>
          <a:effectLst/>
        </p:spPr>
      </p:pic>
      <p:pic>
        <p:nvPicPr>
          <p:cNvPr id="8" name="Picture 7">
            <a:extLst>
              <a:ext uri="{FF2B5EF4-FFF2-40B4-BE49-F238E27FC236}">
                <a16:creationId xmlns:a16="http://schemas.microsoft.com/office/drawing/2014/main" id="{D9C4A26B-E519-0B49-807B-3068E28078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333" r="90000">
                        <a14:foregroundMark x1="9333" y1="77000" x2="66000" y2="82667"/>
                        <a14:foregroundMark x1="54333" y1="34333" x2="54333" y2="34333"/>
                        <a14:foregroundMark x1="35667" y1="14000" x2="77667" y2="45333"/>
                        <a14:foregroundMark x1="77667" y1="45333" x2="37667" y2="18333"/>
                      </a14:backgroundRemoval>
                    </a14:imgEffect>
                  </a14:imgLayer>
                </a14:imgProps>
              </a:ext>
            </a:extLst>
          </a:blip>
          <a:stretch>
            <a:fillRect/>
          </a:stretch>
        </p:blipFill>
        <p:spPr>
          <a:xfrm>
            <a:off x="384151" y="2256553"/>
            <a:ext cx="914400" cy="914400"/>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6E6FD0F9-512F-A94D-BC29-532E749F33D8}"/>
              </a:ext>
            </a:extLst>
          </p:cNvPr>
          <p:cNvPicPr>
            <a:picLocks noChangeAspect="1"/>
          </p:cNvPicPr>
          <p:nvPr/>
        </p:nvPicPr>
        <p:blipFill>
          <a:blip r:embed="rId6"/>
          <a:stretch>
            <a:fillRect/>
          </a:stretch>
        </p:blipFill>
        <p:spPr>
          <a:xfrm>
            <a:off x="4181996" y="2131174"/>
            <a:ext cx="2469752" cy="1219200"/>
          </a:xfrm>
          <a:prstGeom prst="rect">
            <a:avLst/>
          </a:prstGeom>
        </p:spPr>
      </p:pic>
      <p:sp>
        <p:nvSpPr>
          <p:cNvPr id="15" name="TextBox 14">
            <a:extLst>
              <a:ext uri="{FF2B5EF4-FFF2-40B4-BE49-F238E27FC236}">
                <a16:creationId xmlns:a16="http://schemas.microsoft.com/office/drawing/2014/main" id="{B902041F-316A-EE4D-B5E3-105D6B58E75C}"/>
              </a:ext>
            </a:extLst>
          </p:cNvPr>
          <p:cNvSpPr txBox="1"/>
          <p:nvPr/>
        </p:nvSpPr>
        <p:spPr>
          <a:xfrm>
            <a:off x="4258970" y="3326410"/>
            <a:ext cx="1841898" cy="400110"/>
          </a:xfrm>
          <a:prstGeom prst="rect">
            <a:avLst/>
          </a:prstGeom>
          <a:noFill/>
        </p:spPr>
        <p:txBody>
          <a:bodyPr wrap="square" rtlCol="0">
            <a:spAutoFit/>
          </a:bodyPr>
          <a:lstStyle/>
          <a:p>
            <a:r>
              <a:rPr lang="en-US" dirty="0"/>
              <a:t>Public Internet</a:t>
            </a:r>
          </a:p>
        </p:txBody>
      </p:sp>
      <p:pic>
        <p:nvPicPr>
          <p:cNvPr id="17" name="Picture 16">
            <a:extLst>
              <a:ext uri="{FF2B5EF4-FFF2-40B4-BE49-F238E27FC236}">
                <a16:creationId xmlns:a16="http://schemas.microsoft.com/office/drawing/2014/main" id="{910FF17E-35B1-214B-B7B6-4EE67EE336E1}"/>
              </a:ext>
            </a:extLst>
          </p:cNvPr>
          <p:cNvPicPr>
            <a:picLocks noChangeAspect="1"/>
          </p:cNvPicPr>
          <p:nvPr/>
        </p:nvPicPr>
        <p:blipFill>
          <a:blip r:embed="rId7"/>
          <a:stretch>
            <a:fillRect/>
          </a:stretch>
        </p:blipFill>
        <p:spPr>
          <a:xfrm>
            <a:off x="7439001" y="2098677"/>
            <a:ext cx="1476399" cy="1581150"/>
          </a:xfrm>
          <a:prstGeom prst="rect">
            <a:avLst/>
          </a:prstGeom>
        </p:spPr>
      </p:pic>
      <p:sp>
        <p:nvSpPr>
          <p:cNvPr id="18" name="TextBox 17">
            <a:extLst>
              <a:ext uri="{FF2B5EF4-FFF2-40B4-BE49-F238E27FC236}">
                <a16:creationId xmlns:a16="http://schemas.microsoft.com/office/drawing/2014/main" id="{44EDD92D-DB45-2144-8238-03B5F0F1C6E8}"/>
              </a:ext>
            </a:extLst>
          </p:cNvPr>
          <p:cNvSpPr txBox="1"/>
          <p:nvPr/>
        </p:nvSpPr>
        <p:spPr>
          <a:xfrm>
            <a:off x="7537996" y="3621419"/>
            <a:ext cx="1462260" cy="338554"/>
          </a:xfrm>
          <a:prstGeom prst="rect">
            <a:avLst/>
          </a:prstGeom>
          <a:noFill/>
        </p:spPr>
        <p:txBody>
          <a:bodyPr wrap="none" rtlCol="0">
            <a:spAutoFit/>
          </a:bodyPr>
          <a:lstStyle/>
          <a:p>
            <a:r>
              <a:rPr lang="en-US" sz="1600" dirty="0"/>
              <a:t>Corporate HQ</a:t>
            </a:r>
          </a:p>
        </p:txBody>
      </p:sp>
      <p:pic>
        <p:nvPicPr>
          <p:cNvPr id="22" name="Picture 21">
            <a:extLst>
              <a:ext uri="{FF2B5EF4-FFF2-40B4-BE49-F238E27FC236}">
                <a16:creationId xmlns:a16="http://schemas.microsoft.com/office/drawing/2014/main" id="{2DDF84BF-3291-8E4F-B2C6-13148E6650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364" b="95000" l="10000" r="90000">
                        <a14:foregroundMark x1="47500" y1="10795" x2="47500" y2="10795"/>
                        <a14:foregroundMark x1="55543" y1="8977" x2="55543" y2="8977"/>
                        <a14:foregroundMark x1="50109" y1="6250" x2="59674" y2="5795"/>
                        <a14:foregroundMark x1="59674" y1="5795" x2="70435" y2="6364"/>
                        <a14:foregroundMark x1="70435" y1="6364" x2="62391" y2="11364"/>
                        <a14:foregroundMark x1="62391" y1="11364" x2="50870" y2="12500"/>
                        <a14:foregroundMark x1="18043" y1="12955" x2="18043" y2="12955"/>
                        <a14:foregroundMark x1="17935" y1="12727" x2="19022" y2="12841"/>
                        <a14:foregroundMark x1="50543" y1="90795" x2="60978" y2="91591"/>
                        <a14:foregroundMark x1="60978" y1="91591" x2="62391" y2="91136"/>
                        <a14:foregroundMark x1="58370" y1="95000" x2="60761" y2="95000"/>
                      </a14:backgroundRemoval>
                    </a14:imgEffect>
                  </a14:imgLayer>
                </a14:imgProps>
              </a:ext>
            </a:extLst>
          </a:blip>
          <a:stretch>
            <a:fillRect/>
          </a:stretch>
        </p:blipFill>
        <p:spPr>
          <a:xfrm>
            <a:off x="8398933" y="2623761"/>
            <a:ext cx="482410" cy="589316"/>
          </a:xfrm>
          <a:prstGeom prst="rect">
            <a:avLst/>
          </a:prstGeom>
        </p:spPr>
      </p:pic>
      <p:grpSp>
        <p:nvGrpSpPr>
          <p:cNvPr id="43" name="Group 42">
            <a:extLst>
              <a:ext uri="{FF2B5EF4-FFF2-40B4-BE49-F238E27FC236}">
                <a16:creationId xmlns:a16="http://schemas.microsoft.com/office/drawing/2014/main" id="{7E716D9C-35EB-EC43-A341-0FBCBF103EE3}"/>
              </a:ext>
            </a:extLst>
          </p:cNvPr>
          <p:cNvGrpSpPr/>
          <p:nvPr/>
        </p:nvGrpSpPr>
        <p:grpSpPr>
          <a:xfrm>
            <a:off x="579041" y="2692006"/>
            <a:ext cx="7370716" cy="457200"/>
            <a:chOff x="579041" y="2692006"/>
            <a:chExt cx="7370716" cy="457200"/>
          </a:xfrm>
        </p:grpSpPr>
        <p:sp>
          <p:nvSpPr>
            <p:cNvPr id="21" name="Rounded Rectangle 20">
              <a:extLst>
                <a:ext uri="{FF2B5EF4-FFF2-40B4-BE49-F238E27FC236}">
                  <a16:creationId xmlns:a16="http://schemas.microsoft.com/office/drawing/2014/main" id="{7AFA52B9-2699-FD42-90BC-CE7D5D369390}"/>
                </a:ext>
              </a:extLst>
            </p:cNvPr>
            <p:cNvSpPr/>
            <p:nvPr/>
          </p:nvSpPr>
          <p:spPr bwMode="auto">
            <a:xfrm>
              <a:off x="7187757" y="2795824"/>
              <a:ext cx="762000" cy="26161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65" charset="0"/>
                </a:rPr>
                <a:t>VPN </a:t>
              </a:r>
              <a:r>
                <a:rPr lang="en-US" sz="1050" dirty="0">
                  <a:latin typeface="Arial" pitchFamily="-65" charset="0"/>
                </a:rPr>
                <a:t>Server</a:t>
              </a:r>
              <a:endParaRPr kumimoji="0" lang="en-US" sz="1050" b="0" i="0" u="none" strike="noStrike" cap="none" normalizeH="0" baseline="0" dirty="0">
                <a:ln>
                  <a:noFill/>
                </a:ln>
                <a:solidFill>
                  <a:schemeClr val="tx1"/>
                </a:solidFill>
                <a:effectLst/>
                <a:latin typeface="Arial" pitchFamily="-65" charset="0"/>
              </a:endParaRPr>
            </a:p>
          </p:txBody>
        </p:sp>
        <p:sp>
          <p:nvSpPr>
            <p:cNvPr id="12" name="Rounded Rectangle 11">
              <a:extLst>
                <a:ext uri="{FF2B5EF4-FFF2-40B4-BE49-F238E27FC236}">
                  <a16:creationId xmlns:a16="http://schemas.microsoft.com/office/drawing/2014/main" id="{1B4A6D7A-E69B-0D4B-A8BB-631157CEFD6D}"/>
                </a:ext>
              </a:extLst>
            </p:cNvPr>
            <p:cNvSpPr/>
            <p:nvPr/>
          </p:nvSpPr>
          <p:spPr bwMode="auto">
            <a:xfrm>
              <a:off x="579041" y="2758447"/>
              <a:ext cx="762000" cy="26161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65" charset="0"/>
                </a:rPr>
                <a:t>VPN </a:t>
              </a:r>
              <a:r>
                <a:rPr lang="en-US" sz="1050" dirty="0">
                  <a:latin typeface="Arial" pitchFamily="-65" charset="0"/>
                </a:rPr>
                <a:t>Client</a:t>
              </a:r>
              <a:endParaRPr kumimoji="0" lang="en-US" sz="1050" b="0" i="0" u="none" strike="noStrike" cap="none" normalizeH="0" baseline="0" dirty="0">
                <a:ln>
                  <a:noFill/>
                </a:ln>
                <a:solidFill>
                  <a:schemeClr val="tx1"/>
                </a:solidFill>
                <a:effectLst/>
                <a:latin typeface="Arial" pitchFamily="-65" charset="0"/>
              </a:endParaRPr>
            </a:p>
          </p:txBody>
        </p:sp>
        <p:sp>
          <p:nvSpPr>
            <p:cNvPr id="26" name="Can 25">
              <a:extLst>
                <a:ext uri="{FF2B5EF4-FFF2-40B4-BE49-F238E27FC236}">
                  <a16:creationId xmlns:a16="http://schemas.microsoft.com/office/drawing/2014/main" id="{09E8731F-F0D4-1C4E-B33B-85CE339AF848}"/>
                </a:ext>
              </a:extLst>
            </p:cNvPr>
            <p:cNvSpPr/>
            <p:nvPr/>
          </p:nvSpPr>
          <p:spPr bwMode="auto">
            <a:xfrm rot="5400000">
              <a:off x="4603482" y="690553"/>
              <a:ext cx="457200" cy="4460105"/>
            </a:xfrm>
            <a:prstGeom prst="can">
              <a:avLst/>
            </a:prstGeom>
            <a:solidFill>
              <a:schemeClr val="accent2">
                <a:lumMod val="20000"/>
                <a:lumOff val="80000"/>
                <a:alpha val="63000"/>
              </a:schemeClr>
            </a:solidFill>
            <a:ln w="9525"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1" name="Straight Arrow Connector 30">
              <a:extLst>
                <a:ext uri="{FF2B5EF4-FFF2-40B4-BE49-F238E27FC236}">
                  <a16:creationId xmlns:a16="http://schemas.microsoft.com/office/drawing/2014/main" id="{D6FAC02E-9F16-2840-9C9D-98C8A336F43C}"/>
                </a:ext>
              </a:extLst>
            </p:cNvPr>
            <p:cNvCxnSpPr>
              <a:cxnSpLocks/>
              <a:stCxn id="12" idx="3"/>
              <a:endCxn id="21" idx="1"/>
            </p:cNvCxnSpPr>
            <p:nvPr/>
          </p:nvCxnSpPr>
          <p:spPr bwMode="auto">
            <a:xfrm>
              <a:off x="1341041" y="2889252"/>
              <a:ext cx="5846716" cy="37377"/>
            </a:xfrm>
            <a:prstGeom prst="straightConnector1">
              <a:avLst/>
            </a:prstGeom>
            <a:solidFill>
              <a:srgbClr val="808080"/>
            </a:solidFill>
            <a:ln w="28575" cap="flat" cmpd="sng" algn="ctr">
              <a:solidFill>
                <a:srgbClr val="92D050"/>
              </a:solidFill>
              <a:prstDash val="solid"/>
              <a:round/>
              <a:headEnd type="none" w="med" len="med"/>
              <a:tailEnd type="triangle"/>
            </a:ln>
            <a:effectLst/>
          </p:spPr>
        </p:cxnSp>
      </p:grpSp>
      <p:cxnSp>
        <p:nvCxnSpPr>
          <p:cNvPr id="33" name="Straight Arrow Connector 32">
            <a:extLst>
              <a:ext uri="{FF2B5EF4-FFF2-40B4-BE49-F238E27FC236}">
                <a16:creationId xmlns:a16="http://schemas.microsoft.com/office/drawing/2014/main" id="{D43EB673-CB38-8E4A-823C-10D696DAAB36}"/>
              </a:ext>
            </a:extLst>
          </p:cNvPr>
          <p:cNvCxnSpPr>
            <a:cxnSpLocks/>
            <a:stCxn id="21" idx="3"/>
          </p:cNvCxnSpPr>
          <p:nvPr/>
        </p:nvCxnSpPr>
        <p:spPr bwMode="auto">
          <a:xfrm>
            <a:off x="7949757" y="2926629"/>
            <a:ext cx="576133" cy="0"/>
          </a:xfrm>
          <a:prstGeom prst="straightConnector1">
            <a:avLst/>
          </a:prstGeom>
          <a:solidFill>
            <a:srgbClr val="808080"/>
          </a:solidFill>
          <a:ln w="9525" cap="flat" cmpd="sng" algn="ctr">
            <a:solidFill>
              <a:srgbClr val="FF0000"/>
            </a:solidFill>
            <a:prstDash val="solid"/>
            <a:round/>
            <a:headEnd type="none" w="med" len="med"/>
            <a:tailEnd type="triangle"/>
          </a:ln>
          <a:effectLst/>
        </p:spPr>
      </p:cxnSp>
      <p:sp>
        <p:nvSpPr>
          <p:cNvPr id="35" name="Rectangle 34">
            <a:extLst>
              <a:ext uri="{FF2B5EF4-FFF2-40B4-BE49-F238E27FC236}">
                <a16:creationId xmlns:a16="http://schemas.microsoft.com/office/drawing/2014/main" id="{60A8CD2B-436A-8B43-8C09-34A5C4E25A4B}"/>
              </a:ext>
            </a:extLst>
          </p:cNvPr>
          <p:cNvSpPr/>
          <p:nvPr/>
        </p:nvSpPr>
        <p:spPr bwMode="auto">
          <a:xfrm>
            <a:off x="1069807" y="2435508"/>
            <a:ext cx="990600" cy="224316"/>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Datagram</a:t>
            </a:r>
          </a:p>
        </p:txBody>
      </p:sp>
      <p:grpSp>
        <p:nvGrpSpPr>
          <p:cNvPr id="45" name="Group 44">
            <a:extLst>
              <a:ext uri="{FF2B5EF4-FFF2-40B4-BE49-F238E27FC236}">
                <a16:creationId xmlns:a16="http://schemas.microsoft.com/office/drawing/2014/main" id="{4808A00D-64B3-E04D-86DD-1A2E496D8F7F}"/>
              </a:ext>
            </a:extLst>
          </p:cNvPr>
          <p:cNvGrpSpPr/>
          <p:nvPr/>
        </p:nvGrpSpPr>
        <p:grpSpPr>
          <a:xfrm>
            <a:off x="3352800" y="2273559"/>
            <a:ext cx="1371600" cy="625884"/>
            <a:chOff x="3352800" y="2273559"/>
            <a:chExt cx="1371600" cy="625884"/>
          </a:xfrm>
        </p:grpSpPr>
        <p:grpSp>
          <p:nvGrpSpPr>
            <p:cNvPr id="44" name="Group 43">
              <a:extLst>
                <a:ext uri="{FF2B5EF4-FFF2-40B4-BE49-F238E27FC236}">
                  <a16:creationId xmlns:a16="http://schemas.microsoft.com/office/drawing/2014/main" id="{C7B8A6C0-234E-4B4E-BC87-0CA229087CFC}"/>
                </a:ext>
              </a:extLst>
            </p:cNvPr>
            <p:cNvGrpSpPr/>
            <p:nvPr/>
          </p:nvGrpSpPr>
          <p:grpSpPr>
            <a:xfrm>
              <a:off x="3352800" y="2273559"/>
              <a:ext cx="1371600" cy="625884"/>
              <a:chOff x="3352800" y="2273559"/>
              <a:chExt cx="1371600" cy="625884"/>
            </a:xfrm>
          </p:grpSpPr>
          <p:grpSp>
            <p:nvGrpSpPr>
              <p:cNvPr id="41" name="Group 40">
                <a:extLst>
                  <a:ext uri="{FF2B5EF4-FFF2-40B4-BE49-F238E27FC236}">
                    <a16:creationId xmlns:a16="http://schemas.microsoft.com/office/drawing/2014/main" id="{8F49D65E-513C-9C44-AE3E-75065F770B45}"/>
                  </a:ext>
                </a:extLst>
              </p:cNvPr>
              <p:cNvGrpSpPr/>
              <p:nvPr/>
            </p:nvGrpSpPr>
            <p:grpSpPr>
              <a:xfrm>
                <a:off x="3352800" y="2537341"/>
                <a:ext cx="1371600" cy="362102"/>
                <a:chOff x="3733800" y="1240829"/>
                <a:chExt cx="1371600" cy="362102"/>
              </a:xfrm>
              <a:solidFill>
                <a:schemeClr val="accent6">
                  <a:lumMod val="60000"/>
                  <a:lumOff val="40000"/>
                </a:schemeClr>
              </a:solidFill>
            </p:grpSpPr>
            <p:sp>
              <p:nvSpPr>
                <p:cNvPr id="39" name="Rectangle 38">
                  <a:extLst>
                    <a:ext uri="{FF2B5EF4-FFF2-40B4-BE49-F238E27FC236}">
                      <a16:creationId xmlns:a16="http://schemas.microsoft.com/office/drawing/2014/main" id="{C71EB5EA-6A09-964E-B088-4BADAC10460A}"/>
                    </a:ext>
                  </a:extLst>
                </p:cNvPr>
                <p:cNvSpPr/>
                <p:nvPr/>
              </p:nvSpPr>
              <p:spPr bwMode="auto">
                <a:xfrm>
                  <a:off x="3733800" y="1240829"/>
                  <a:ext cx="1371600" cy="362102"/>
                </a:xfrm>
                <a:prstGeom prst="rect">
                  <a:avLst/>
                </a:prstGeom>
                <a:grp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65" charset="0"/>
                  </a:endParaRPr>
                </a:p>
              </p:txBody>
            </p:sp>
            <p:sp>
              <p:nvSpPr>
                <p:cNvPr id="40" name="Rectangle 39">
                  <a:extLst>
                    <a:ext uri="{FF2B5EF4-FFF2-40B4-BE49-F238E27FC236}">
                      <a16:creationId xmlns:a16="http://schemas.microsoft.com/office/drawing/2014/main" id="{B3E0F067-817C-8942-8CA7-F916E41367A4}"/>
                    </a:ext>
                  </a:extLst>
                </p:cNvPr>
                <p:cNvSpPr/>
                <p:nvPr/>
              </p:nvSpPr>
              <p:spPr bwMode="auto">
                <a:xfrm>
                  <a:off x="4774404" y="1240829"/>
                  <a:ext cx="330996" cy="362102"/>
                </a:xfrm>
                <a:prstGeom prst="rect">
                  <a:avLst/>
                </a:prstGeom>
                <a:grp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bg1"/>
                      </a:solidFill>
                      <a:effectLst/>
                      <a:latin typeface="Arial" pitchFamily="-65" charset="0"/>
                    </a:rPr>
                    <a:t>Tunnel</a:t>
                  </a:r>
                </a:p>
                <a:p>
                  <a:pPr marL="0" marR="0" indent="0" algn="ctr" defTabSz="914400" rtl="0" eaLnBrk="1" fontAlgn="base" latinLnBrk="0" hangingPunct="1">
                    <a:lnSpc>
                      <a:spcPct val="100000"/>
                    </a:lnSpc>
                    <a:spcBef>
                      <a:spcPct val="0"/>
                    </a:spcBef>
                    <a:spcAft>
                      <a:spcPct val="0"/>
                    </a:spcAft>
                    <a:buClrTx/>
                    <a:buSzTx/>
                    <a:buFontTx/>
                    <a:buNone/>
                    <a:tabLst/>
                  </a:pPr>
                  <a:r>
                    <a:rPr lang="en-US" sz="900" dirty="0" err="1">
                      <a:solidFill>
                        <a:schemeClr val="bg1"/>
                      </a:solidFill>
                      <a:latin typeface="Arial" pitchFamily="-65" charset="0"/>
                    </a:rPr>
                    <a:t>Hdr</a:t>
                  </a:r>
                  <a:endParaRPr kumimoji="0" lang="en-US" sz="1200" b="0" i="0" u="none" strike="noStrike" cap="none" normalizeH="0" baseline="0" dirty="0">
                    <a:ln>
                      <a:noFill/>
                    </a:ln>
                    <a:solidFill>
                      <a:schemeClr val="bg1"/>
                    </a:solidFill>
                    <a:effectLst/>
                    <a:latin typeface="Arial" pitchFamily="-65" charset="0"/>
                  </a:endParaRPr>
                </a:p>
              </p:txBody>
            </p:sp>
          </p:grpSp>
          <p:sp>
            <p:nvSpPr>
              <p:cNvPr id="42" name="TextBox 41">
                <a:extLst>
                  <a:ext uri="{FF2B5EF4-FFF2-40B4-BE49-F238E27FC236}">
                    <a16:creationId xmlns:a16="http://schemas.microsoft.com/office/drawing/2014/main" id="{EFD32B93-DE42-4242-A479-E23D243AF845}"/>
                  </a:ext>
                </a:extLst>
              </p:cNvPr>
              <p:cNvSpPr txBox="1"/>
              <p:nvPr/>
            </p:nvSpPr>
            <p:spPr>
              <a:xfrm>
                <a:off x="3511007" y="2273559"/>
                <a:ext cx="1156022" cy="307777"/>
              </a:xfrm>
              <a:prstGeom prst="rect">
                <a:avLst/>
              </a:prstGeom>
              <a:noFill/>
            </p:spPr>
            <p:txBody>
              <a:bodyPr wrap="none" rtlCol="0">
                <a:spAutoFit/>
              </a:bodyPr>
              <a:lstStyle/>
              <a:p>
                <a:r>
                  <a:rPr lang="en-US" sz="1400" dirty="0"/>
                  <a:t>IP datagram</a:t>
                </a:r>
              </a:p>
            </p:txBody>
          </p:sp>
        </p:grpSp>
        <p:sp>
          <p:nvSpPr>
            <p:cNvPr id="36" name="Rectangle 35">
              <a:extLst>
                <a:ext uri="{FF2B5EF4-FFF2-40B4-BE49-F238E27FC236}">
                  <a16:creationId xmlns:a16="http://schemas.microsoft.com/office/drawing/2014/main" id="{677945CA-4893-C44E-B1D0-679EE0941900}"/>
                </a:ext>
              </a:extLst>
            </p:cNvPr>
            <p:cNvSpPr/>
            <p:nvPr/>
          </p:nvSpPr>
          <p:spPr bwMode="auto">
            <a:xfrm>
              <a:off x="3384256" y="2601595"/>
              <a:ext cx="990600" cy="224316"/>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Datagram</a:t>
              </a:r>
            </a:p>
          </p:txBody>
        </p:sp>
      </p:grpSp>
      <p:sp>
        <p:nvSpPr>
          <p:cNvPr id="3" name="TextBox 2">
            <a:extLst>
              <a:ext uri="{FF2B5EF4-FFF2-40B4-BE49-F238E27FC236}">
                <a16:creationId xmlns:a16="http://schemas.microsoft.com/office/drawing/2014/main" id="{84EF00A6-7242-BD43-B63C-9CD5E9D1A59B}"/>
              </a:ext>
            </a:extLst>
          </p:cNvPr>
          <p:cNvSpPr txBox="1"/>
          <p:nvPr/>
        </p:nvSpPr>
        <p:spPr>
          <a:xfrm>
            <a:off x="7426301" y="3955211"/>
            <a:ext cx="1569660" cy="400110"/>
          </a:xfrm>
          <a:prstGeom prst="rect">
            <a:avLst/>
          </a:prstGeom>
          <a:noFill/>
        </p:spPr>
        <p:txBody>
          <a:bodyPr wrap="none" rtlCol="0">
            <a:spAutoFit/>
          </a:bodyPr>
          <a:lstStyle/>
          <a:p>
            <a:r>
              <a:rPr lang="en-US" dirty="0">
                <a:solidFill>
                  <a:srgbClr val="FF0000"/>
                </a:solidFill>
                <a:latin typeface="Courier" pitchFamily="2" charset="0"/>
              </a:rPr>
              <a:t>171.64/16</a:t>
            </a:r>
          </a:p>
        </p:txBody>
      </p:sp>
      <p:sp>
        <p:nvSpPr>
          <p:cNvPr id="10" name="TextBox 9">
            <a:extLst>
              <a:ext uri="{FF2B5EF4-FFF2-40B4-BE49-F238E27FC236}">
                <a16:creationId xmlns:a16="http://schemas.microsoft.com/office/drawing/2014/main" id="{795EB91D-BB6E-8946-9C23-C1818A0DC376}"/>
              </a:ext>
            </a:extLst>
          </p:cNvPr>
          <p:cNvSpPr txBox="1"/>
          <p:nvPr/>
        </p:nvSpPr>
        <p:spPr>
          <a:xfrm>
            <a:off x="81395" y="1552846"/>
            <a:ext cx="1976823" cy="369332"/>
          </a:xfrm>
          <a:prstGeom prst="rect">
            <a:avLst/>
          </a:prstGeom>
          <a:noFill/>
        </p:spPr>
        <p:txBody>
          <a:bodyPr wrap="none" rtlCol="0">
            <a:spAutoFit/>
          </a:bodyPr>
          <a:lstStyle/>
          <a:p>
            <a:r>
              <a:rPr lang="en-US" sz="1800" dirty="0">
                <a:solidFill>
                  <a:srgbClr val="FF0000"/>
                </a:solidFill>
                <a:latin typeface="Courier" pitchFamily="2" charset="0"/>
              </a:rPr>
              <a:t>171.64.74.198</a:t>
            </a:r>
          </a:p>
        </p:txBody>
      </p:sp>
      <p:grpSp>
        <p:nvGrpSpPr>
          <p:cNvPr id="32" name="Group 31">
            <a:extLst>
              <a:ext uri="{FF2B5EF4-FFF2-40B4-BE49-F238E27FC236}">
                <a16:creationId xmlns:a16="http://schemas.microsoft.com/office/drawing/2014/main" id="{A28DF8E9-6188-FD48-9BC7-DD1984114708}"/>
              </a:ext>
            </a:extLst>
          </p:cNvPr>
          <p:cNvGrpSpPr/>
          <p:nvPr/>
        </p:nvGrpSpPr>
        <p:grpSpPr>
          <a:xfrm>
            <a:off x="-11688" y="4027300"/>
            <a:ext cx="8376564" cy="1059050"/>
            <a:chOff x="-1504323" y="4141074"/>
            <a:chExt cx="8376564" cy="1059050"/>
          </a:xfrm>
        </p:grpSpPr>
        <p:sp>
          <p:nvSpPr>
            <p:cNvPr id="37" name="Rectangle 36">
              <a:extLst>
                <a:ext uri="{FF2B5EF4-FFF2-40B4-BE49-F238E27FC236}">
                  <a16:creationId xmlns:a16="http://schemas.microsoft.com/office/drawing/2014/main" id="{386F0FAC-562B-E241-A6F4-A073F6A31E4E}"/>
                </a:ext>
              </a:extLst>
            </p:cNvPr>
            <p:cNvSpPr/>
            <p:nvPr/>
          </p:nvSpPr>
          <p:spPr bwMode="auto">
            <a:xfrm>
              <a:off x="-1416435" y="4486665"/>
              <a:ext cx="2427994"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IP SA ==</a:t>
              </a:r>
            </a:p>
            <a:p>
              <a:pPr algn="ctr" eaLnBrk="1" hangingPunct="1"/>
              <a:r>
                <a:rPr lang="en-US" dirty="0">
                  <a:solidFill>
                    <a:srgbClr val="FF0000"/>
                  </a:solidFill>
                  <a:latin typeface="Courier" pitchFamily="2" charset="0"/>
                </a:rPr>
                <a:t>171.64.74.198</a:t>
              </a:r>
            </a:p>
          </p:txBody>
        </p:sp>
        <p:sp>
          <p:nvSpPr>
            <p:cNvPr id="38" name="Rectangle 37">
              <a:extLst>
                <a:ext uri="{FF2B5EF4-FFF2-40B4-BE49-F238E27FC236}">
                  <a16:creationId xmlns:a16="http://schemas.microsoft.com/office/drawing/2014/main" id="{75A26A18-76B1-9D4D-B729-64C315D37CF2}"/>
                </a:ext>
              </a:extLst>
            </p:cNvPr>
            <p:cNvSpPr/>
            <p:nvPr/>
          </p:nvSpPr>
          <p:spPr bwMode="auto">
            <a:xfrm>
              <a:off x="1185181" y="4486665"/>
              <a:ext cx="5687060"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65" charset="0"/>
                </a:rPr>
                <a:t>Encapsulate in IP DA=</a:t>
              </a:r>
              <a:r>
                <a:rPr kumimoji="0" lang="en-US" sz="1600" u="none" strike="noStrike" cap="none" normalizeH="0" baseline="0" dirty="0">
                  <a:ln>
                    <a:noFill/>
                  </a:ln>
                  <a:solidFill>
                    <a:srgbClr val="FF0000"/>
                  </a:solidFill>
                  <a:effectLst/>
                  <a:latin typeface="Courier" pitchFamily="2" charset="0"/>
                </a:rPr>
                <a:t>171.64.74.10</a:t>
              </a:r>
              <a:r>
                <a:rPr kumimoji="0" lang="en-US" sz="1600" b="0" i="0" u="none" strike="noStrike" cap="none" normalizeH="0" baseline="0" dirty="0">
                  <a:ln>
                    <a:noFill/>
                  </a:ln>
                  <a:solidFill>
                    <a:schemeClr val="tx1"/>
                  </a:solidFill>
                  <a:effectLst/>
                  <a:latin typeface="Arial" pitchFamily="-65" charset="0"/>
                </a:rPr>
                <a:t>, SA=</a:t>
              </a:r>
              <a:r>
                <a:rPr kumimoji="0" lang="en-US" sz="1600" u="none" strike="noStrike" cap="none" normalizeH="0" baseline="0" dirty="0">
                  <a:ln>
                    <a:noFill/>
                  </a:ln>
                  <a:solidFill>
                    <a:schemeClr val="tx1"/>
                  </a:solidFill>
                  <a:effectLst/>
                  <a:latin typeface="Courier" pitchFamily="2" charset="0"/>
                </a:rPr>
                <a:t>72.72.72.10</a:t>
              </a:r>
            </a:p>
            <a:p>
              <a:pPr algn="ctr" eaLnBrk="1" hangingPunct="1"/>
              <a:r>
                <a:rPr lang="en-US" dirty="0">
                  <a:latin typeface="Arial" pitchFamily="-65" charset="0"/>
                </a:rPr>
                <a:t>Forward to </a:t>
              </a:r>
              <a:r>
                <a:rPr lang="en-US" dirty="0">
                  <a:solidFill>
                    <a:srgbClr val="FF0000"/>
                  </a:solidFill>
                  <a:latin typeface="Courier" pitchFamily="2" charset="0"/>
                </a:rPr>
                <a:t>171.64.74.10</a:t>
              </a:r>
              <a:r>
                <a:rPr lang="en-US" dirty="0">
                  <a:latin typeface="Arial" pitchFamily="-65" charset="0"/>
                </a:rPr>
                <a:t> </a:t>
              </a:r>
              <a:r>
                <a:rPr kumimoji="0" lang="en-US" sz="2000" b="0" i="0" u="none" strike="noStrike" cap="none" normalizeH="0" baseline="0" dirty="0">
                  <a:ln>
                    <a:noFill/>
                  </a:ln>
                  <a:solidFill>
                    <a:schemeClr val="tx1"/>
                  </a:solidFill>
                  <a:effectLst/>
                  <a:latin typeface="Arial" pitchFamily="-65" charset="0"/>
                </a:rPr>
                <a:t> </a:t>
              </a:r>
              <a:endParaRPr kumimoji="0" lang="en-US" sz="2000" b="0" i="0" u="none" strike="noStrike" cap="none" normalizeH="0" baseline="0" dirty="0">
                <a:ln>
                  <a:noFill/>
                </a:ln>
                <a:solidFill>
                  <a:srgbClr val="7030A0"/>
                </a:solidFill>
                <a:effectLst/>
                <a:latin typeface="Arial" pitchFamily="-65" charset="0"/>
              </a:endParaRPr>
            </a:p>
          </p:txBody>
        </p:sp>
        <p:sp>
          <p:nvSpPr>
            <p:cNvPr id="46" name="TextBox 45">
              <a:extLst>
                <a:ext uri="{FF2B5EF4-FFF2-40B4-BE49-F238E27FC236}">
                  <a16:creationId xmlns:a16="http://schemas.microsoft.com/office/drawing/2014/main" id="{D4E248CE-69B6-584C-BC0C-61ADA2ACC65C}"/>
                </a:ext>
              </a:extLst>
            </p:cNvPr>
            <p:cNvSpPr txBox="1"/>
            <p:nvPr/>
          </p:nvSpPr>
          <p:spPr>
            <a:xfrm>
              <a:off x="-1504323" y="4155174"/>
              <a:ext cx="925253" cy="400110"/>
            </a:xfrm>
            <a:prstGeom prst="rect">
              <a:avLst/>
            </a:prstGeom>
            <a:noFill/>
          </p:spPr>
          <p:txBody>
            <a:bodyPr wrap="none" rtlCol="0">
              <a:spAutoFit/>
            </a:bodyPr>
            <a:lstStyle/>
            <a:p>
              <a:r>
                <a:rPr lang="en-US" b="1" dirty="0"/>
                <a:t>Match</a:t>
              </a:r>
            </a:p>
          </p:txBody>
        </p:sp>
        <p:sp>
          <p:nvSpPr>
            <p:cNvPr id="47" name="TextBox 46">
              <a:extLst>
                <a:ext uri="{FF2B5EF4-FFF2-40B4-BE49-F238E27FC236}">
                  <a16:creationId xmlns:a16="http://schemas.microsoft.com/office/drawing/2014/main" id="{2E94CB60-E80B-6C42-85E3-17968EB72316}"/>
                </a:ext>
              </a:extLst>
            </p:cNvPr>
            <p:cNvSpPr txBox="1"/>
            <p:nvPr/>
          </p:nvSpPr>
          <p:spPr>
            <a:xfrm>
              <a:off x="1099447" y="4141074"/>
              <a:ext cx="982961" cy="400110"/>
            </a:xfrm>
            <a:prstGeom prst="rect">
              <a:avLst/>
            </a:prstGeom>
            <a:noFill/>
          </p:spPr>
          <p:txBody>
            <a:bodyPr wrap="none" rtlCol="0">
              <a:spAutoFit/>
            </a:bodyPr>
            <a:lstStyle/>
            <a:p>
              <a:r>
                <a:rPr lang="en-US" b="1" dirty="0"/>
                <a:t>Action</a:t>
              </a:r>
            </a:p>
          </p:txBody>
        </p:sp>
      </p:grpSp>
      <p:sp>
        <p:nvSpPr>
          <p:cNvPr id="48" name="TextBox 47">
            <a:extLst>
              <a:ext uri="{FF2B5EF4-FFF2-40B4-BE49-F238E27FC236}">
                <a16:creationId xmlns:a16="http://schemas.microsoft.com/office/drawing/2014/main" id="{6E591901-656F-404D-BDEE-DDEC6E1E79E1}"/>
              </a:ext>
            </a:extLst>
          </p:cNvPr>
          <p:cNvSpPr txBox="1"/>
          <p:nvPr/>
        </p:nvSpPr>
        <p:spPr>
          <a:xfrm>
            <a:off x="6525911" y="1525245"/>
            <a:ext cx="1838965" cy="369332"/>
          </a:xfrm>
          <a:prstGeom prst="rect">
            <a:avLst/>
          </a:prstGeom>
          <a:noFill/>
        </p:spPr>
        <p:txBody>
          <a:bodyPr wrap="none" rtlCol="0">
            <a:spAutoFit/>
          </a:bodyPr>
          <a:lstStyle/>
          <a:p>
            <a:r>
              <a:rPr lang="en-US" sz="1800" dirty="0">
                <a:solidFill>
                  <a:srgbClr val="FF0000"/>
                </a:solidFill>
                <a:latin typeface="Courier" pitchFamily="2" charset="0"/>
              </a:rPr>
              <a:t>171.64.74.10</a:t>
            </a:r>
          </a:p>
        </p:txBody>
      </p:sp>
      <p:cxnSp>
        <p:nvCxnSpPr>
          <p:cNvPr id="19" name="Straight Arrow Connector 18">
            <a:extLst>
              <a:ext uri="{FF2B5EF4-FFF2-40B4-BE49-F238E27FC236}">
                <a16:creationId xmlns:a16="http://schemas.microsoft.com/office/drawing/2014/main" id="{AFE19643-C0C0-524D-A666-4F4A2FA9BC9D}"/>
              </a:ext>
            </a:extLst>
          </p:cNvPr>
          <p:cNvCxnSpPr>
            <a:cxnSpLocks/>
            <a:stCxn id="48" idx="2"/>
          </p:cNvCxnSpPr>
          <p:nvPr/>
        </p:nvCxnSpPr>
        <p:spPr bwMode="auto">
          <a:xfrm>
            <a:off x="7445394" y="1894577"/>
            <a:ext cx="0" cy="931334"/>
          </a:xfrm>
          <a:prstGeom prst="straightConnector1">
            <a:avLst/>
          </a:prstGeom>
          <a:solidFill>
            <a:srgbClr val="808080"/>
          </a:solidFill>
          <a:ln w="9525" cap="flat" cmpd="sng" algn="ctr">
            <a:solidFill>
              <a:srgbClr val="FF0000"/>
            </a:solidFill>
            <a:prstDash val="solid"/>
            <a:round/>
            <a:headEnd type="none" w="med" len="med"/>
            <a:tailEnd type="triangle"/>
          </a:ln>
          <a:effectLst/>
        </p:spPr>
      </p:cxnSp>
      <p:sp>
        <p:nvSpPr>
          <p:cNvPr id="49" name="Rounded Rectangle 48">
            <a:extLst>
              <a:ext uri="{FF2B5EF4-FFF2-40B4-BE49-F238E27FC236}">
                <a16:creationId xmlns:a16="http://schemas.microsoft.com/office/drawing/2014/main" id="{1B820F8E-7C97-7B45-8FFA-6C12C5B20201}"/>
              </a:ext>
            </a:extLst>
          </p:cNvPr>
          <p:cNvSpPr/>
          <p:nvPr/>
        </p:nvSpPr>
        <p:spPr bwMode="auto">
          <a:xfrm>
            <a:off x="312180" y="1894577"/>
            <a:ext cx="1306630" cy="391320"/>
          </a:xfrm>
          <a:prstGeom prst="roundRect">
            <a:avLst/>
          </a:prstGeom>
          <a:solidFill>
            <a:srgbClr val="D1C94D">
              <a:alpha val="89000"/>
            </a:srgb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solidFill>
                  <a:schemeClr val="accent2"/>
                </a:solidFill>
                <a:latin typeface="Arial" pitchFamily="-65" charset="0"/>
              </a:rPr>
              <a:t>Web browser</a:t>
            </a:r>
            <a:endParaRPr kumimoji="0" lang="en-US" sz="1600" b="0" i="0" u="none" strike="noStrike" cap="none" normalizeH="0" baseline="0" dirty="0">
              <a:ln>
                <a:noFill/>
              </a:ln>
              <a:solidFill>
                <a:schemeClr val="accent2"/>
              </a:solidFill>
              <a:effectLst/>
              <a:latin typeface="Arial" pitchFamily="-65" charset="0"/>
            </a:endParaRPr>
          </a:p>
        </p:txBody>
      </p:sp>
      <p:cxnSp>
        <p:nvCxnSpPr>
          <p:cNvPr id="50" name="Straight Arrow Connector 49">
            <a:extLst>
              <a:ext uri="{FF2B5EF4-FFF2-40B4-BE49-F238E27FC236}">
                <a16:creationId xmlns:a16="http://schemas.microsoft.com/office/drawing/2014/main" id="{055BF2F4-EF2A-4743-9056-AAEE3D6797ED}"/>
              </a:ext>
            </a:extLst>
          </p:cNvPr>
          <p:cNvCxnSpPr>
            <a:cxnSpLocks/>
            <a:stCxn id="49" idx="2"/>
          </p:cNvCxnSpPr>
          <p:nvPr/>
        </p:nvCxnSpPr>
        <p:spPr bwMode="auto">
          <a:xfrm>
            <a:off x="965495" y="2285897"/>
            <a:ext cx="0" cy="495687"/>
          </a:xfrm>
          <a:prstGeom prst="straightConnector1">
            <a:avLst/>
          </a:prstGeom>
          <a:solidFill>
            <a:srgbClr val="808080"/>
          </a:solidFill>
          <a:ln w="9525" cap="flat" cmpd="sng" algn="ctr">
            <a:solidFill>
              <a:srgbClr val="FF0000"/>
            </a:solidFill>
            <a:prstDash val="solid"/>
            <a:round/>
            <a:headEnd type="none" w="med" len="med"/>
            <a:tailEnd type="triangle"/>
          </a:ln>
          <a:effectLst/>
        </p:spPr>
      </p:cxnSp>
      <p:sp>
        <p:nvSpPr>
          <p:cNvPr id="51" name="TextBox 50">
            <a:extLst>
              <a:ext uri="{FF2B5EF4-FFF2-40B4-BE49-F238E27FC236}">
                <a16:creationId xmlns:a16="http://schemas.microsoft.com/office/drawing/2014/main" id="{DDDB2703-0E2B-7C43-9D68-9921865CD58C}"/>
              </a:ext>
            </a:extLst>
          </p:cNvPr>
          <p:cNvSpPr txBox="1"/>
          <p:nvPr/>
        </p:nvSpPr>
        <p:spPr>
          <a:xfrm>
            <a:off x="219252" y="3228439"/>
            <a:ext cx="1701107" cy="369332"/>
          </a:xfrm>
          <a:prstGeom prst="rect">
            <a:avLst/>
          </a:prstGeom>
          <a:noFill/>
        </p:spPr>
        <p:txBody>
          <a:bodyPr wrap="none" rtlCol="0">
            <a:spAutoFit/>
          </a:bodyPr>
          <a:lstStyle/>
          <a:p>
            <a:r>
              <a:rPr lang="en-US" sz="1800" dirty="0">
                <a:latin typeface="Courier" pitchFamily="2" charset="0"/>
              </a:rPr>
              <a:t>72.72.72.10</a:t>
            </a:r>
          </a:p>
        </p:txBody>
      </p:sp>
      <p:sp>
        <p:nvSpPr>
          <p:cNvPr id="27" name="Freeform 26">
            <a:extLst>
              <a:ext uri="{FF2B5EF4-FFF2-40B4-BE49-F238E27FC236}">
                <a16:creationId xmlns:a16="http://schemas.microsoft.com/office/drawing/2014/main" id="{A1CBA62C-1005-D745-9739-137A7A9D3687}"/>
              </a:ext>
            </a:extLst>
          </p:cNvPr>
          <p:cNvSpPr/>
          <p:nvPr/>
        </p:nvSpPr>
        <p:spPr bwMode="auto">
          <a:xfrm>
            <a:off x="1333500" y="2997200"/>
            <a:ext cx="1231900" cy="1168400"/>
          </a:xfrm>
          <a:custGeom>
            <a:avLst/>
            <a:gdLst>
              <a:gd name="connsiteX0" fmla="*/ 1231900 w 1231900"/>
              <a:gd name="connsiteY0" fmla="*/ 1168400 h 1168400"/>
              <a:gd name="connsiteX1" fmla="*/ 1155700 w 1231900"/>
              <a:gd name="connsiteY1" fmla="*/ 990600 h 1168400"/>
              <a:gd name="connsiteX2" fmla="*/ 1130300 w 1231900"/>
              <a:gd name="connsiteY2" fmla="*/ 939800 h 1168400"/>
              <a:gd name="connsiteX3" fmla="*/ 1092200 w 1231900"/>
              <a:gd name="connsiteY3" fmla="*/ 838200 h 1168400"/>
              <a:gd name="connsiteX4" fmla="*/ 1054100 w 1231900"/>
              <a:gd name="connsiteY4" fmla="*/ 762000 h 1168400"/>
              <a:gd name="connsiteX5" fmla="*/ 1028700 w 1231900"/>
              <a:gd name="connsiteY5" fmla="*/ 698500 h 1168400"/>
              <a:gd name="connsiteX6" fmla="*/ 990600 w 1231900"/>
              <a:gd name="connsiteY6" fmla="*/ 647700 h 1168400"/>
              <a:gd name="connsiteX7" fmla="*/ 965200 w 1231900"/>
              <a:gd name="connsiteY7" fmla="*/ 596900 h 1168400"/>
              <a:gd name="connsiteX8" fmla="*/ 914400 w 1231900"/>
              <a:gd name="connsiteY8" fmla="*/ 520700 h 1168400"/>
              <a:gd name="connsiteX9" fmla="*/ 889000 w 1231900"/>
              <a:gd name="connsiteY9" fmla="*/ 469900 h 1168400"/>
              <a:gd name="connsiteX10" fmla="*/ 838200 w 1231900"/>
              <a:gd name="connsiteY10" fmla="*/ 393700 h 1168400"/>
              <a:gd name="connsiteX11" fmla="*/ 774700 w 1231900"/>
              <a:gd name="connsiteY11" fmla="*/ 342900 h 1168400"/>
              <a:gd name="connsiteX12" fmla="*/ 736600 w 1231900"/>
              <a:gd name="connsiteY12" fmla="*/ 317500 h 1168400"/>
              <a:gd name="connsiteX13" fmla="*/ 698500 w 1231900"/>
              <a:gd name="connsiteY13" fmla="*/ 279400 h 1168400"/>
              <a:gd name="connsiteX14" fmla="*/ 596900 w 1231900"/>
              <a:gd name="connsiteY14" fmla="*/ 203200 h 1168400"/>
              <a:gd name="connsiteX15" fmla="*/ 546100 w 1231900"/>
              <a:gd name="connsiteY15" fmla="*/ 165100 h 1168400"/>
              <a:gd name="connsiteX16" fmla="*/ 457200 w 1231900"/>
              <a:gd name="connsiteY16" fmla="*/ 127000 h 1168400"/>
              <a:gd name="connsiteX17" fmla="*/ 355600 w 1231900"/>
              <a:gd name="connsiteY17" fmla="*/ 101600 h 1168400"/>
              <a:gd name="connsiteX18" fmla="*/ 317500 w 1231900"/>
              <a:gd name="connsiteY18" fmla="*/ 88900 h 1168400"/>
              <a:gd name="connsiteX19" fmla="*/ 266700 w 1231900"/>
              <a:gd name="connsiteY19" fmla="*/ 76200 h 1168400"/>
              <a:gd name="connsiteX20" fmla="*/ 215900 w 1231900"/>
              <a:gd name="connsiteY20" fmla="*/ 50800 h 1168400"/>
              <a:gd name="connsiteX21" fmla="*/ 165100 w 1231900"/>
              <a:gd name="connsiteY21" fmla="*/ 38100 h 1168400"/>
              <a:gd name="connsiteX22" fmla="*/ 88900 w 1231900"/>
              <a:gd name="connsiteY22" fmla="*/ 12700 h 1168400"/>
              <a:gd name="connsiteX23" fmla="*/ 50800 w 1231900"/>
              <a:gd name="connsiteY23" fmla="*/ 0 h 1168400"/>
              <a:gd name="connsiteX24" fmla="*/ 0 w 1231900"/>
              <a:gd name="connsiteY24"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900" h="1168400">
                <a:moveTo>
                  <a:pt x="1231900" y="1168400"/>
                </a:moveTo>
                <a:cubicBezTo>
                  <a:pt x="1206500" y="1109133"/>
                  <a:pt x="1184536" y="1048273"/>
                  <a:pt x="1155700" y="990600"/>
                </a:cubicBezTo>
                <a:cubicBezTo>
                  <a:pt x="1147233" y="973667"/>
                  <a:pt x="1137582" y="957276"/>
                  <a:pt x="1130300" y="939800"/>
                </a:cubicBezTo>
                <a:cubicBezTo>
                  <a:pt x="1116389" y="906413"/>
                  <a:pt x="1106448" y="871445"/>
                  <a:pt x="1092200" y="838200"/>
                </a:cubicBezTo>
                <a:cubicBezTo>
                  <a:pt x="1081013" y="812098"/>
                  <a:pt x="1065851" y="787853"/>
                  <a:pt x="1054100" y="762000"/>
                </a:cubicBezTo>
                <a:cubicBezTo>
                  <a:pt x="1044666" y="741246"/>
                  <a:pt x="1039771" y="718428"/>
                  <a:pt x="1028700" y="698500"/>
                </a:cubicBezTo>
                <a:cubicBezTo>
                  <a:pt x="1018421" y="679997"/>
                  <a:pt x="1001818" y="665649"/>
                  <a:pt x="990600" y="647700"/>
                </a:cubicBezTo>
                <a:cubicBezTo>
                  <a:pt x="980566" y="631646"/>
                  <a:pt x="974940" y="613134"/>
                  <a:pt x="965200" y="596900"/>
                </a:cubicBezTo>
                <a:cubicBezTo>
                  <a:pt x="949494" y="570723"/>
                  <a:pt x="928052" y="548004"/>
                  <a:pt x="914400" y="520700"/>
                </a:cubicBezTo>
                <a:cubicBezTo>
                  <a:pt x="905933" y="503767"/>
                  <a:pt x="898740" y="486134"/>
                  <a:pt x="889000" y="469900"/>
                </a:cubicBezTo>
                <a:cubicBezTo>
                  <a:pt x="873294" y="443723"/>
                  <a:pt x="862038" y="412770"/>
                  <a:pt x="838200" y="393700"/>
                </a:cubicBezTo>
                <a:cubicBezTo>
                  <a:pt x="817033" y="376767"/>
                  <a:pt x="796385" y="359164"/>
                  <a:pt x="774700" y="342900"/>
                </a:cubicBezTo>
                <a:cubicBezTo>
                  <a:pt x="762489" y="333742"/>
                  <a:pt x="748326" y="327271"/>
                  <a:pt x="736600" y="317500"/>
                </a:cubicBezTo>
                <a:cubicBezTo>
                  <a:pt x="722802" y="306002"/>
                  <a:pt x="712017" y="291227"/>
                  <a:pt x="698500" y="279400"/>
                </a:cubicBezTo>
                <a:cubicBezTo>
                  <a:pt x="626361" y="216278"/>
                  <a:pt x="655707" y="245205"/>
                  <a:pt x="596900" y="203200"/>
                </a:cubicBezTo>
                <a:cubicBezTo>
                  <a:pt x="579676" y="190897"/>
                  <a:pt x="564049" y="176318"/>
                  <a:pt x="546100" y="165100"/>
                </a:cubicBezTo>
                <a:cubicBezTo>
                  <a:pt x="519241" y="148313"/>
                  <a:pt x="487865" y="135363"/>
                  <a:pt x="457200" y="127000"/>
                </a:cubicBezTo>
                <a:cubicBezTo>
                  <a:pt x="423521" y="117815"/>
                  <a:pt x="388718" y="112639"/>
                  <a:pt x="355600" y="101600"/>
                </a:cubicBezTo>
                <a:cubicBezTo>
                  <a:pt x="342900" y="97367"/>
                  <a:pt x="330372" y="92578"/>
                  <a:pt x="317500" y="88900"/>
                </a:cubicBezTo>
                <a:cubicBezTo>
                  <a:pt x="300717" y="84105"/>
                  <a:pt x="283043" y="82329"/>
                  <a:pt x="266700" y="76200"/>
                </a:cubicBezTo>
                <a:cubicBezTo>
                  <a:pt x="248973" y="69553"/>
                  <a:pt x="233627" y="57447"/>
                  <a:pt x="215900" y="50800"/>
                </a:cubicBezTo>
                <a:cubicBezTo>
                  <a:pt x="199557" y="44671"/>
                  <a:pt x="181818" y="43116"/>
                  <a:pt x="165100" y="38100"/>
                </a:cubicBezTo>
                <a:cubicBezTo>
                  <a:pt x="139455" y="30407"/>
                  <a:pt x="114300" y="21167"/>
                  <a:pt x="88900" y="12700"/>
                </a:cubicBezTo>
                <a:cubicBezTo>
                  <a:pt x="76200" y="8467"/>
                  <a:pt x="64187" y="0"/>
                  <a:pt x="50800" y="0"/>
                </a:cubicBezTo>
                <a:lnTo>
                  <a:pt x="0" y="0"/>
                </a:lnTo>
              </a:path>
            </a:pathLst>
          </a:custGeom>
          <a:noFill/>
          <a:ln w="19050" cap="flat" cmpd="sng" algn="ctr">
            <a:solidFill>
              <a:srgbClr val="FF0000"/>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9" name="TextBox 28">
            <a:extLst>
              <a:ext uri="{FF2B5EF4-FFF2-40B4-BE49-F238E27FC236}">
                <a16:creationId xmlns:a16="http://schemas.microsoft.com/office/drawing/2014/main" id="{599E3E4D-A86D-E043-B97F-7154BF23234D}"/>
              </a:ext>
            </a:extLst>
          </p:cNvPr>
          <p:cNvSpPr txBox="1"/>
          <p:nvPr/>
        </p:nvSpPr>
        <p:spPr>
          <a:xfrm>
            <a:off x="5930742" y="858168"/>
            <a:ext cx="2709396" cy="707886"/>
          </a:xfrm>
          <a:prstGeom prst="rect">
            <a:avLst/>
          </a:prstGeom>
          <a:solidFill>
            <a:schemeClr val="accent1">
              <a:lumMod val="90000"/>
            </a:schemeClr>
          </a:solidFill>
        </p:spPr>
        <p:txBody>
          <a:bodyPr wrap="none" rtlCol="0">
            <a:spAutoFit/>
          </a:bodyPr>
          <a:lstStyle/>
          <a:p>
            <a:r>
              <a:rPr lang="en-US" dirty="0"/>
              <a:t>Decapsulate incoming</a:t>
            </a:r>
          </a:p>
          <a:p>
            <a:r>
              <a:rPr lang="en-US" dirty="0"/>
              <a:t>Encapsulate outgoing</a:t>
            </a:r>
          </a:p>
        </p:txBody>
      </p:sp>
      <p:sp>
        <p:nvSpPr>
          <p:cNvPr id="52" name="Freeform 51">
            <a:extLst>
              <a:ext uri="{FF2B5EF4-FFF2-40B4-BE49-F238E27FC236}">
                <a16:creationId xmlns:a16="http://schemas.microsoft.com/office/drawing/2014/main" id="{D27621A5-7B8C-C241-8B59-91D373E2DC8B}"/>
              </a:ext>
            </a:extLst>
          </p:cNvPr>
          <p:cNvSpPr/>
          <p:nvPr/>
        </p:nvSpPr>
        <p:spPr bwMode="auto">
          <a:xfrm flipH="1" flipV="1">
            <a:off x="6205758" y="1584307"/>
            <a:ext cx="981998" cy="1216675"/>
          </a:xfrm>
          <a:custGeom>
            <a:avLst/>
            <a:gdLst>
              <a:gd name="connsiteX0" fmla="*/ 1231900 w 1231900"/>
              <a:gd name="connsiteY0" fmla="*/ 1168400 h 1168400"/>
              <a:gd name="connsiteX1" fmla="*/ 1155700 w 1231900"/>
              <a:gd name="connsiteY1" fmla="*/ 990600 h 1168400"/>
              <a:gd name="connsiteX2" fmla="*/ 1130300 w 1231900"/>
              <a:gd name="connsiteY2" fmla="*/ 939800 h 1168400"/>
              <a:gd name="connsiteX3" fmla="*/ 1092200 w 1231900"/>
              <a:gd name="connsiteY3" fmla="*/ 838200 h 1168400"/>
              <a:gd name="connsiteX4" fmla="*/ 1054100 w 1231900"/>
              <a:gd name="connsiteY4" fmla="*/ 762000 h 1168400"/>
              <a:gd name="connsiteX5" fmla="*/ 1028700 w 1231900"/>
              <a:gd name="connsiteY5" fmla="*/ 698500 h 1168400"/>
              <a:gd name="connsiteX6" fmla="*/ 990600 w 1231900"/>
              <a:gd name="connsiteY6" fmla="*/ 647700 h 1168400"/>
              <a:gd name="connsiteX7" fmla="*/ 965200 w 1231900"/>
              <a:gd name="connsiteY7" fmla="*/ 596900 h 1168400"/>
              <a:gd name="connsiteX8" fmla="*/ 914400 w 1231900"/>
              <a:gd name="connsiteY8" fmla="*/ 520700 h 1168400"/>
              <a:gd name="connsiteX9" fmla="*/ 889000 w 1231900"/>
              <a:gd name="connsiteY9" fmla="*/ 469900 h 1168400"/>
              <a:gd name="connsiteX10" fmla="*/ 838200 w 1231900"/>
              <a:gd name="connsiteY10" fmla="*/ 393700 h 1168400"/>
              <a:gd name="connsiteX11" fmla="*/ 774700 w 1231900"/>
              <a:gd name="connsiteY11" fmla="*/ 342900 h 1168400"/>
              <a:gd name="connsiteX12" fmla="*/ 736600 w 1231900"/>
              <a:gd name="connsiteY12" fmla="*/ 317500 h 1168400"/>
              <a:gd name="connsiteX13" fmla="*/ 698500 w 1231900"/>
              <a:gd name="connsiteY13" fmla="*/ 279400 h 1168400"/>
              <a:gd name="connsiteX14" fmla="*/ 596900 w 1231900"/>
              <a:gd name="connsiteY14" fmla="*/ 203200 h 1168400"/>
              <a:gd name="connsiteX15" fmla="*/ 546100 w 1231900"/>
              <a:gd name="connsiteY15" fmla="*/ 165100 h 1168400"/>
              <a:gd name="connsiteX16" fmla="*/ 457200 w 1231900"/>
              <a:gd name="connsiteY16" fmla="*/ 127000 h 1168400"/>
              <a:gd name="connsiteX17" fmla="*/ 355600 w 1231900"/>
              <a:gd name="connsiteY17" fmla="*/ 101600 h 1168400"/>
              <a:gd name="connsiteX18" fmla="*/ 317500 w 1231900"/>
              <a:gd name="connsiteY18" fmla="*/ 88900 h 1168400"/>
              <a:gd name="connsiteX19" fmla="*/ 266700 w 1231900"/>
              <a:gd name="connsiteY19" fmla="*/ 76200 h 1168400"/>
              <a:gd name="connsiteX20" fmla="*/ 215900 w 1231900"/>
              <a:gd name="connsiteY20" fmla="*/ 50800 h 1168400"/>
              <a:gd name="connsiteX21" fmla="*/ 165100 w 1231900"/>
              <a:gd name="connsiteY21" fmla="*/ 38100 h 1168400"/>
              <a:gd name="connsiteX22" fmla="*/ 88900 w 1231900"/>
              <a:gd name="connsiteY22" fmla="*/ 12700 h 1168400"/>
              <a:gd name="connsiteX23" fmla="*/ 50800 w 1231900"/>
              <a:gd name="connsiteY23" fmla="*/ 0 h 1168400"/>
              <a:gd name="connsiteX24" fmla="*/ 0 w 1231900"/>
              <a:gd name="connsiteY24"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900" h="1168400">
                <a:moveTo>
                  <a:pt x="1231900" y="1168400"/>
                </a:moveTo>
                <a:cubicBezTo>
                  <a:pt x="1206500" y="1109133"/>
                  <a:pt x="1184536" y="1048273"/>
                  <a:pt x="1155700" y="990600"/>
                </a:cubicBezTo>
                <a:cubicBezTo>
                  <a:pt x="1147233" y="973667"/>
                  <a:pt x="1137582" y="957276"/>
                  <a:pt x="1130300" y="939800"/>
                </a:cubicBezTo>
                <a:cubicBezTo>
                  <a:pt x="1116389" y="906413"/>
                  <a:pt x="1106448" y="871445"/>
                  <a:pt x="1092200" y="838200"/>
                </a:cubicBezTo>
                <a:cubicBezTo>
                  <a:pt x="1081013" y="812098"/>
                  <a:pt x="1065851" y="787853"/>
                  <a:pt x="1054100" y="762000"/>
                </a:cubicBezTo>
                <a:cubicBezTo>
                  <a:pt x="1044666" y="741246"/>
                  <a:pt x="1039771" y="718428"/>
                  <a:pt x="1028700" y="698500"/>
                </a:cubicBezTo>
                <a:cubicBezTo>
                  <a:pt x="1018421" y="679997"/>
                  <a:pt x="1001818" y="665649"/>
                  <a:pt x="990600" y="647700"/>
                </a:cubicBezTo>
                <a:cubicBezTo>
                  <a:pt x="980566" y="631646"/>
                  <a:pt x="974940" y="613134"/>
                  <a:pt x="965200" y="596900"/>
                </a:cubicBezTo>
                <a:cubicBezTo>
                  <a:pt x="949494" y="570723"/>
                  <a:pt x="928052" y="548004"/>
                  <a:pt x="914400" y="520700"/>
                </a:cubicBezTo>
                <a:cubicBezTo>
                  <a:pt x="905933" y="503767"/>
                  <a:pt x="898740" y="486134"/>
                  <a:pt x="889000" y="469900"/>
                </a:cubicBezTo>
                <a:cubicBezTo>
                  <a:pt x="873294" y="443723"/>
                  <a:pt x="862038" y="412770"/>
                  <a:pt x="838200" y="393700"/>
                </a:cubicBezTo>
                <a:cubicBezTo>
                  <a:pt x="817033" y="376767"/>
                  <a:pt x="796385" y="359164"/>
                  <a:pt x="774700" y="342900"/>
                </a:cubicBezTo>
                <a:cubicBezTo>
                  <a:pt x="762489" y="333742"/>
                  <a:pt x="748326" y="327271"/>
                  <a:pt x="736600" y="317500"/>
                </a:cubicBezTo>
                <a:cubicBezTo>
                  <a:pt x="722802" y="306002"/>
                  <a:pt x="712017" y="291227"/>
                  <a:pt x="698500" y="279400"/>
                </a:cubicBezTo>
                <a:cubicBezTo>
                  <a:pt x="626361" y="216278"/>
                  <a:pt x="655707" y="245205"/>
                  <a:pt x="596900" y="203200"/>
                </a:cubicBezTo>
                <a:cubicBezTo>
                  <a:pt x="579676" y="190897"/>
                  <a:pt x="564049" y="176318"/>
                  <a:pt x="546100" y="165100"/>
                </a:cubicBezTo>
                <a:cubicBezTo>
                  <a:pt x="519241" y="148313"/>
                  <a:pt x="487865" y="135363"/>
                  <a:pt x="457200" y="127000"/>
                </a:cubicBezTo>
                <a:cubicBezTo>
                  <a:pt x="423521" y="117815"/>
                  <a:pt x="388718" y="112639"/>
                  <a:pt x="355600" y="101600"/>
                </a:cubicBezTo>
                <a:cubicBezTo>
                  <a:pt x="342900" y="97367"/>
                  <a:pt x="330372" y="92578"/>
                  <a:pt x="317500" y="88900"/>
                </a:cubicBezTo>
                <a:cubicBezTo>
                  <a:pt x="300717" y="84105"/>
                  <a:pt x="283043" y="82329"/>
                  <a:pt x="266700" y="76200"/>
                </a:cubicBezTo>
                <a:cubicBezTo>
                  <a:pt x="248973" y="69553"/>
                  <a:pt x="233627" y="57447"/>
                  <a:pt x="215900" y="50800"/>
                </a:cubicBezTo>
                <a:cubicBezTo>
                  <a:pt x="199557" y="44671"/>
                  <a:pt x="181818" y="43116"/>
                  <a:pt x="165100" y="38100"/>
                </a:cubicBezTo>
                <a:cubicBezTo>
                  <a:pt x="139455" y="30407"/>
                  <a:pt x="114300" y="21167"/>
                  <a:pt x="88900" y="12700"/>
                </a:cubicBezTo>
                <a:cubicBezTo>
                  <a:pt x="76200" y="8467"/>
                  <a:pt x="64187" y="0"/>
                  <a:pt x="50800" y="0"/>
                </a:cubicBezTo>
                <a:lnTo>
                  <a:pt x="0" y="0"/>
                </a:lnTo>
              </a:path>
            </a:pathLst>
          </a:custGeom>
          <a:noFill/>
          <a:ln w="19050" cap="flat" cmpd="sng" algn="ctr">
            <a:solidFill>
              <a:srgbClr val="FF0000"/>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7489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up)">
                                      <p:cBhvr>
                                        <p:cTn id="14" dur="500"/>
                                        <p:tgtEl>
                                          <p:spTgt spid="5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F494-F6AF-7849-8BEE-1A547701C186}"/>
              </a:ext>
            </a:extLst>
          </p:cNvPr>
          <p:cNvSpPr>
            <a:spLocks noGrp="1"/>
          </p:cNvSpPr>
          <p:nvPr>
            <p:ph type="title"/>
          </p:nvPr>
        </p:nvSpPr>
        <p:spPr>
          <a:xfrm>
            <a:off x="0" y="206375"/>
            <a:ext cx="9144000" cy="857250"/>
          </a:xfrm>
        </p:spPr>
        <p:txBody>
          <a:bodyPr/>
          <a:lstStyle/>
          <a:p>
            <a:r>
              <a:rPr lang="en-US" dirty="0"/>
              <a:t>Example: Network Address Translation (NAT)</a:t>
            </a:r>
            <a:br>
              <a:rPr lang="en-US" dirty="0"/>
            </a:br>
            <a:r>
              <a:rPr lang="en-US" sz="2400" dirty="0">
                <a:solidFill>
                  <a:schemeClr val="tx1">
                    <a:lumMod val="50000"/>
                    <a:lumOff val="50000"/>
                  </a:schemeClr>
                </a:solidFill>
              </a:rPr>
              <a:t>Multiple clients share a common IP address</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E49A1ABF-18FA-AA49-8B93-CF51A798AB9E}"/>
              </a:ext>
            </a:extLst>
          </p:cNvPr>
          <p:cNvSpPr>
            <a:spLocks noGrp="1"/>
          </p:cNvSpPr>
          <p:nvPr>
            <p:ph type="sldNum" sz="quarter" idx="10"/>
          </p:nvPr>
        </p:nvSpPr>
        <p:spPr/>
        <p:txBody>
          <a:bodyPr/>
          <a:lstStyle/>
          <a:p>
            <a:fld id="{5328B5F4-9676-1D47-98AA-AF6FFDAECEFB}" type="slidenum">
              <a:rPr lang="en-US" altLang="en-US" smtClean="0"/>
              <a:pPr/>
              <a:t>13</a:t>
            </a:fld>
            <a:endParaRPr lang="en-US" altLang="en-US"/>
          </a:p>
        </p:txBody>
      </p:sp>
      <p:pic>
        <p:nvPicPr>
          <p:cNvPr id="27" name="Picture 26">
            <a:extLst>
              <a:ext uri="{FF2B5EF4-FFF2-40B4-BE49-F238E27FC236}">
                <a16:creationId xmlns:a16="http://schemas.microsoft.com/office/drawing/2014/main" id="{CAE825F7-9A91-BB42-9C46-AC7C4CE75A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152400" y="2481732"/>
            <a:ext cx="1309844" cy="735224"/>
          </a:xfrm>
          <a:prstGeom prst="rect">
            <a:avLst/>
          </a:prstGeom>
        </p:spPr>
      </p:pic>
      <p:pic>
        <p:nvPicPr>
          <p:cNvPr id="29" name="Picture 20">
            <a:extLst>
              <a:ext uri="{FF2B5EF4-FFF2-40B4-BE49-F238E27FC236}">
                <a16:creationId xmlns:a16="http://schemas.microsoft.com/office/drawing/2014/main" id="{6D3C1E42-F048-E843-867C-81FD7F92CD2C}"/>
              </a:ext>
            </a:extLst>
          </p:cNvPr>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867614" y="2279860"/>
            <a:ext cx="930180" cy="937096"/>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 name="TextBox 29">
            <a:extLst>
              <a:ext uri="{FF2B5EF4-FFF2-40B4-BE49-F238E27FC236}">
                <a16:creationId xmlns:a16="http://schemas.microsoft.com/office/drawing/2014/main" id="{DA11600F-FA73-8C4F-83E9-B12A0BF47601}"/>
              </a:ext>
            </a:extLst>
          </p:cNvPr>
          <p:cNvSpPr txBox="1"/>
          <p:nvPr/>
        </p:nvSpPr>
        <p:spPr>
          <a:xfrm>
            <a:off x="280178" y="2495621"/>
            <a:ext cx="423514" cy="523220"/>
          </a:xfrm>
          <a:prstGeom prst="rect">
            <a:avLst/>
          </a:prstGeom>
          <a:noFill/>
        </p:spPr>
        <p:txBody>
          <a:bodyPr wrap="none" rtlCol="0">
            <a:spAutoFit/>
          </a:bodyPr>
          <a:lstStyle/>
          <a:p>
            <a:r>
              <a:rPr lang="en-US" sz="2800" dirty="0"/>
              <a:t>A</a:t>
            </a:r>
          </a:p>
        </p:txBody>
      </p:sp>
      <p:sp>
        <p:nvSpPr>
          <p:cNvPr id="32" name="TextBox 31">
            <a:extLst>
              <a:ext uri="{FF2B5EF4-FFF2-40B4-BE49-F238E27FC236}">
                <a16:creationId xmlns:a16="http://schemas.microsoft.com/office/drawing/2014/main" id="{683A539A-2A9F-9541-9B8F-18653ADE6FC2}"/>
              </a:ext>
            </a:extLst>
          </p:cNvPr>
          <p:cNvSpPr txBox="1"/>
          <p:nvPr/>
        </p:nvSpPr>
        <p:spPr>
          <a:xfrm>
            <a:off x="8120947" y="1763200"/>
            <a:ext cx="423514" cy="523220"/>
          </a:xfrm>
          <a:prstGeom prst="rect">
            <a:avLst/>
          </a:prstGeom>
          <a:noFill/>
        </p:spPr>
        <p:txBody>
          <a:bodyPr wrap="none" rtlCol="0">
            <a:spAutoFit/>
          </a:bodyPr>
          <a:lstStyle/>
          <a:p>
            <a:r>
              <a:rPr lang="en-US" sz="2800" dirty="0"/>
              <a:t>X</a:t>
            </a:r>
          </a:p>
        </p:txBody>
      </p:sp>
      <p:sp>
        <p:nvSpPr>
          <p:cNvPr id="3" name="TextBox 2">
            <a:extLst>
              <a:ext uri="{FF2B5EF4-FFF2-40B4-BE49-F238E27FC236}">
                <a16:creationId xmlns:a16="http://schemas.microsoft.com/office/drawing/2014/main" id="{27314D81-645D-D64F-A356-F96CCA38A150}"/>
              </a:ext>
            </a:extLst>
          </p:cNvPr>
          <p:cNvSpPr txBox="1"/>
          <p:nvPr/>
        </p:nvSpPr>
        <p:spPr>
          <a:xfrm>
            <a:off x="0" y="3173677"/>
            <a:ext cx="2185214" cy="400110"/>
          </a:xfrm>
          <a:prstGeom prst="rect">
            <a:avLst/>
          </a:prstGeom>
          <a:noFill/>
        </p:spPr>
        <p:txBody>
          <a:bodyPr wrap="none" rtlCol="0">
            <a:spAutoFit/>
          </a:bodyPr>
          <a:lstStyle/>
          <a:p>
            <a:r>
              <a:rPr lang="en-US" dirty="0">
                <a:solidFill>
                  <a:srgbClr val="FF0000"/>
                </a:solidFill>
                <a:latin typeface="Courier" pitchFamily="2" charset="0"/>
              </a:rPr>
              <a:t>192.168.0.100</a:t>
            </a:r>
          </a:p>
        </p:txBody>
      </p:sp>
      <p:sp>
        <p:nvSpPr>
          <p:cNvPr id="34" name="TextBox 33">
            <a:extLst>
              <a:ext uri="{FF2B5EF4-FFF2-40B4-BE49-F238E27FC236}">
                <a16:creationId xmlns:a16="http://schemas.microsoft.com/office/drawing/2014/main" id="{5ACA2174-C529-7D48-977A-4D34E926E647}"/>
              </a:ext>
            </a:extLst>
          </p:cNvPr>
          <p:cNvSpPr txBox="1"/>
          <p:nvPr/>
        </p:nvSpPr>
        <p:spPr>
          <a:xfrm>
            <a:off x="6862012" y="3216956"/>
            <a:ext cx="2339102" cy="400110"/>
          </a:xfrm>
          <a:prstGeom prst="rect">
            <a:avLst/>
          </a:prstGeom>
          <a:noFill/>
        </p:spPr>
        <p:txBody>
          <a:bodyPr wrap="none" rtlCol="0">
            <a:spAutoFit/>
          </a:bodyPr>
          <a:lstStyle/>
          <a:p>
            <a:r>
              <a:rPr lang="en-US" dirty="0">
                <a:solidFill>
                  <a:srgbClr val="00B050"/>
                </a:solidFill>
                <a:latin typeface="Courier" pitchFamily="2" charset="0"/>
              </a:rPr>
              <a:t>216.58.198.164</a:t>
            </a:r>
          </a:p>
        </p:txBody>
      </p:sp>
      <p:grpSp>
        <p:nvGrpSpPr>
          <p:cNvPr id="75" name="Group 74">
            <a:extLst>
              <a:ext uri="{FF2B5EF4-FFF2-40B4-BE49-F238E27FC236}">
                <a16:creationId xmlns:a16="http://schemas.microsoft.com/office/drawing/2014/main" id="{871829B2-7A95-1E41-B632-BF97BC482A21}"/>
              </a:ext>
            </a:extLst>
          </p:cNvPr>
          <p:cNvGrpSpPr/>
          <p:nvPr/>
        </p:nvGrpSpPr>
        <p:grpSpPr>
          <a:xfrm>
            <a:off x="259304" y="1471967"/>
            <a:ext cx="4267200" cy="903290"/>
            <a:chOff x="259304" y="1471967"/>
            <a:chExt cx="4267200" cy="903290"/>
          </a:xfrm>
        </p:grpSpPr>
        <p:sp>
          <p:nvSpPr>
            <p:cNvPr id="5" name="TextBox 4">
              <a:extLst>
                <a:ext uri="{FF2B5EF4-FFF2-40B4-BE49-F238E27FC236}">
                  <a16:creationId xmlns:a16="http://schemas.microsoft.com/office/drawing/2014/main" id="{9623DA3C-89E2-9444-B7B4-2198914B7823}"/>
                </a:ext>
              </a:extLst>
            </p:cNvPr>
            <p:cNvSpPr txBox="1"/>
            <p:nvPr/>
          </p:nvSpPr>
          <p:spPr>
            <a:xfrm>
              <a:off x="259304" y="1471967"/>
              <a:ext cx="4267200" cy="400110"/>
            </a:xfrm>
            <a:prstGeom prst="rect">
              <a:avLst/>
            </a:prstGeom>
            <a:solidFill>
              <a:schemeClr val="accent6">
                <a:lumMod val="20000"/>
                <a:lumOff val="80000"/>
              </a:schemeClr>
            </a:solidFill>
          </p:spPr>
          <p:txBody>
            <a:bodyPr wrap="square" rtlCol="0">
              <a:spAutoFit/>
            </a:bodyPr>
            <a:lstStyle/>
            <a:p>
              <a:r>
                <a:rPr lang="en-US" dirty="0"/>
                <a:t>“I am talking to </a:t>
              </a:r>
              <a:r>
                <a:rPr lang="en-US" dirty="0">
                  <a:solidFill>
                    <a:srgbClr val="00B050"/>
                  </a:solidFill>
                  <a:latin typeface="Courier" pitchFamily="2" charset="0"/>
                </a:rPr>
                <a:t>216.58.198.164</a:t>
              </a:r>
              <a:r>
                <a:rPr lang="en-US" dirty="0">
                  <a:latin typeface="+mj-lt"/>
                </a:rPr>
                <a:t>”</a:t>
              </a:r>
            </a:p>
          </p:txBody>
        </p:sp>
        <p:grpSp>
          <p:nvGrpSpPr>
            <p:cNvPr id="11" name="Group 10">
              <a:extLst>
                <a:ext uri="{FF2B5EF4-FFF2-40B4-BE49-F238E27FC236}">
                  <a16:creationId xmlns:a16="http://schemas.microsoft.com/office/drawing/2014/main" id="{3015EEF2-6E20-AA42-BECA-9BD975FDC7E3}"/>
                </a:ext>
              </a:extLst>
            </p:cNvPr>
            <p:cNvGrpSpPr/>
            <p:nvPr/>
          </p:nvGrpSpPr>
          <p:grpSpPr>
            <a:xfrm flipH="1">
              <a:off x="1093421" y="1969521"/>
              <a:ext cx="457200" cy="405736"/>
              <a:chOff x="1632863" y="2032615"/>
              <a:chExt cx="457200" cy="405736"/>
            </a:xfrm>
          </p:grpSpPr>
          <p:sp>
            <p:nvSpPr>
              <p:cNvPr id="10" name="Oval 9">
                <a:extLst>
                  <a:ext uri="{FF2B5EF4-FFF2-40B4-BE49-F238E27FC236}">
                    <a16:creationId xmlns:a16="http://schemas.microsoft.com/office/drawing/2014/main" id="{381B8903-1541-D245-9231-4DE248C6F847}"/>
                  </a:ext>
                </a:extLst>
              </p:cNvPr>
              <p:cNvSpPr/>
              <p:nvPr/>
            </p:nvSpPr>
            <p:spPr bwMode="auto">
              <a:xfrm flipH="1">
                <a:off x="1632863" y="20326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37" name="Oval 36">
                <a:extLst>
                  <a:ext uri="{FF2B5EF4-FFF2-40B4-BE49-F238E27FC236}">
                    <a16:creationId xmlns:a16="http://schemas.microsoft.com/office/drawing/2014/main" id="{1EA044F2-19A6-3E43-812E-077954F4C91C}"/>
                  </a:ext>
                </a:extLst>
              </p:cNvPr>
              <p:cNvSpPr/>
              <p:nvPr/>
            </p:nvSpPr>
            <p:spPr bwMode="auto">
              <a:xfrm flipH="1">
                <a:off x="1785263" y="21850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38" name="Oval 37">
                <a:extLst>
                  <a:ext uri="{FF2B5EF4-FFF2-40B4-BE49-F238E27FC236}">
                    <a16:creationId xmlns:a16="http://schemas.microsoft.com/office/drawing/2014/main" id="{0E976504-5D8F-4540-AA84-60A9223F23F1}"/>
                  </a:ext>
                </a:extLst>
              </p:cNvPr>
              <p:cNvSpPr/>
              <p:nvPr/>
            </p:nvSpPr>
            <p:spPr bwMode="auto">
              <a:xfrm flipH="1">
                <a:off x="1937663" y="23374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sp>
        <p:nvSpPr>
          <p:cNvPr id="51" name="Can 50">
            <a:extLst>
              <a:ext uri="{FF2B5EF4-FFF2-40B4-BE49-F238E27FC236}">
                <a16:creationId xmlns:a16="http://schemas.microsoft.com/office/drawing/2014/main" id="{8B0E2D0E-BB86-0B4F-8FE2-7E24A798652B}"/>
              </a:ext>
            </a:extLst>
          </p:cNvPr>
          <p:cNvSpPr/>
          <p:nvPr/>
        </p:nvSpPr>
        <p:spPr>
          <a:xfrm>
            <a:off x="2286000" y="2724150"/>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52" name="Straight Connector 51">
            <a:extLst>
              <a:ext uri="{FF2B5EF4-FFF2-40B4-BE49-F238E27FC236}">
                <a16:creationId xmlns:a16="http://schemas.microsoft.com/office/drawing/2014/main" id="{92BF4FC8-0C18-A045-922E-4A4313E38C2A}"/>
              </a:ext>
            </a:extLst>
          </p:cNvPr>
          <p:cNvCxnSpPr>
            <a:cxnSpLocks/>
            <a:endCxn id="51" idx="2"/>
          </p:cNvCxnSpPr>
          <p:nvPr/>
        </p:nvCxnSpPr>
        <p:spPr>
          <a:xfrm>
            <a:off x="1398221" y="2903404"/>
            <a:ext cx="887779" cy="0"/>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BF1BB6A-FBE2-A142-B7F4-67C21CA655CF}"/>
              </a:ext>
            </a:extLst>
          </p:cNvPr>
          <p:cNvCxnSpPr>
            <a:cxnSpLocks/>
            <a:stCxn id="51" idx="4"/>
          </p:cNvCxnSpPr>
          <p:nvPr/>
        </p:nvCxnSpPr>
        <p:spPr>
          <a:xfrm>
            <a:off x="3334799" y="2903404"/>
            <a:ext cx="4532815" cy="0"/>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6" name="Group 75">
            <a:extLst>
              <a:ext uri="{FF2B5EF4-FFF2-40B4-BE49-F238E27FC236}">
                <a16:creationId xmlns:a16="http://schemas.microsoft.com/office/drawing/2014/main" id="{93680782-207F-FE44-A126-A2BF692AC3B7}"/>
              </a:ext>
            </a:extLst>
          </p:cNvPr>
          <p:cNvGrpSpPr/>
          <p:nvPr/>
        </p:nvGrpSpPr>
        <p:grpSpPr>
          <a:xfrm>
            <a:off x="3122535" y="1451030"/>
            <a:ext cx="5898163" cy="1419170"/>
            <a:chOff x="3122535" y="1451030"/>
            <a:chExt cx="5898163" cy="1419170"/>
          </a:xfrm>
        </p:grpSpPr>
        <p:sp>
          <p:nvSpPr>
            <p:cNvPr id="46" name="TextBox 45">
              <a:extLst>
                <a:ext uri="{FF2B5EF4-FFF2-40B4-BE49-F238E27FC236}">
                  <a16:creationId xmlns:a16="http://schemas.microsoft.com/office/drawing/2014/main" id="{45ED0701-11AE-DC4E-9D49-ADF98A54F401}"/>
                </a:ext>
              </a:extLst>
            </p:cNvPr>
            <p:cNvSpPr txBox="1"/>
            <p:nvPr/>
          </p:nvSpPr>
          <p:spPr>
            <a:xfrm>
              <a:off x="5000102" y="1451030"/>
              <a:ext cx="4020596" cy="400110"/>
            </a:xfrm>
            <a:prstGeom prst="rect">
              <a:avLst/>
            </a:prstGeom>
            <a:solidFill>
              <a:schemeClr val="accent6">
                <a:lumMod val="20000"/>
                <a:lumOff val="80000"/>
              </a:schemeClr>
            </a:solidFill>
          </p:spPr>
          <p:txBody>
            <a:bodyPr wrap="square" rtlCol="0">
              <a:spAutoFit/>
            </a:bodyPr>
            <a:lstStyle/>
            <a:p>
              <a:r>
                <a:rPr lang="en-US" dirty="0"/>
                <a:t>“I am talking to </a:t>
              </a:r>
              <a:r>
                <a:rPr lang="en-US" dirty="0">
                  <a:solidFill>
                    <a:schemeClr val="accent2"/>
                  </a:solidFill>
                  <a:latin typeface="Courier" pitchFamily="2" charset="0"/>
                </a:rPr>
                <a:t>171.64.74.10</a:t>
              </a:r>
              <a:r>
                <a:rPr lang="en-US" dirty="0">
                  <a:latin typeface="+mj-lt"/>
                </a:rPr>
                <a:t>”</a:t>
              </a:r>
            </a:p>
          </p:txBody>
        </p:sp>
        <p:grpSp>
          <p:nvGrpSpPr>
            <p:cNvPr id="47" name="Group 46">
              <a:extLst>
                <a:ext uri="{FF2B5EF4-FFF2-40B4-BE49-F238E27FC236}">
                  <a16:creationId xmlns:a16="http://schemas.microsoft.com/office/drawing/2014/main" id="{3574C352-232C-8D44-9038-CC16247876D1}"/>
                </a:ext>
              </a:extLst>
            </p:cNvPr>
            <p:cNvGrpSpPr/>
            <p:nvPr/>
          </p:nvGrpSpPr>
          <p:grpSpPr>
            <a:xfrm>
              <a:off x="7376292" y="1926544"/>
              <a:ext cx="457200" cy="405736"/>
              <a:chOff x="1632863" y="2032615"/>
              <a:chExt cx="457200" cy="405736"/>
            </a:xfrm>
          </p:grpSpPr>
          <p:sp>
            <p:nvSpPr>
              <p:cNvPr id="48" name="Oval 47">
                <a:extLst>
                  <a:ext uri="{FF2B5EF4-FFF2-40B4-BE49-F238E27FC236}">
                    <a16:creationId xmlns:a16="http://schemas.microsoft.com/office/drawing/2014/main" id="{90D6FBA6-0827-BC48-89FD-343BA6C631B9}"/>
                  </a:ext>
                </a:extLst>
              </p:cNvPr>
              <p:cNvSpPr/>
              <p:nvPr/>
            </p:nvSpPr>
            <p:spPr bwMode="auto">
              <a:xfrm flipH="1">
                <a:off x="1632863" y="20326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49" name="Oval 48">
                <a:extLst>
                  <a:ext uri="{FF2B5EF4-FFF2-40B4-BE49-F238E27FC236}">
                    <a16:creationId xmlns:a16="http://schemas.microsoft.com/office/drawing/2014/main" id="{10CB2331-FFF5-FA49-8DA7-8EBB4313D31E}"/>
                  </a:ext>
                </a:extLst>
              </p:cNvPr>
              <p:cNvSpPr/>
              <p:nvPr/>
            </p:nvSpPr>
            <p:spPr bwMode="auto">
              <a:xfrm flipH="1">
                <a:off x="1785263" y="21850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50" name="Oval 49">
                <a:extLst>
                  <a:ext uri="{FF2B5EF4-FFF2-40B4-BE49-F238E27FC236}">
                    <a16:creationId xmlns:a16="http://schemas.microsoft.com/office/drawing/2014/main" id="{D04E9B3E-DB8F-7B43-A5AC-BEB50481DD1C}"/>
                  </a:ext>
                </a:extLst>
              </p:cNvPr>
              <p:cNvSpPr/>
              <p:nvPr/>
            </p:nvSpPr>
            <p:spPr bwMode="auto">
              <a:xfrm flipH="1">
                <a:off x="1937663" y="23374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sp>
          <p:nvSpPr>
            <p:cNvPr id="55" name="TextBox 54">
              <a:extLst>
                <a:ext uri="{FF2B5EF4-FFF2-40B4-BE49-F238E27FC236}">
                  <a16:creationId xmlns:a16="http://schemas.microsoft.com/office/drawing/2014/main" id="{E0FBE963-2FB3-2C4C-83F0-20E88C15D25A}"/>
                </a:ext>
              </a:extLst>
            </p:cNvPr>
            <p:cNvSpPr txBox="1"/>
            <p:nvPr/>
          </p:nvSpPr>
          <p:spPr>
            <a:xfrm>
              <a:off x="3122535" y="2217732"/>
              <a:ext cx="2031325" cy="400110"/>
            </a:xfrm>
            <a:prstGeom prst="rect">
              <a:avLst/>
            </a:prstGeom>
            <a:noFill/>
          </p:spPr>
          <p:txBody>
            <a:bodyPr wrap="none" rtlCol="0">
              <a:spAutoFit/>
            </a:bodyPr>
            <a:lstStyle/>
            <a:p>
              <a:r>
                <a:rPr lang="en-US" dirty="0">
                  <a:solidFill>
                    <a:schemeClr val="accent2"/>
                  </a:solidFill>
                  <a:latin typeface="Courier" pitchFamily="2" charset="0"/>
                </a:rPr>
                <a:t>171.64.74.10</a:t>
              </a:r>
            </a:p>
          </p:txBody>
        </p:sp>
        <p:sp>
          <p:nvSpPr>
            <p:cNvPr id="58" name="Freeform 57">
              <a:extLst>
                <a:ext uri="{FF2B5EF4-FFF2-40B4-BE49-F238E27FC236}">
                  <a16:creationId xmlns:a16="http://schemas.microsoft.com/office/drawing/2014/main" id="{DDC16837-91DE-1F49-A108-D1CBE2FC4738}"/>
                </a:ext>
              </a:extLst>
            </p:cNvPr>
            <p:cNvSpPr/>
            <p:nvPr/>
          </p:nvSpPr>
          <p:spPr bwMode="auto">
            <a:xfrm>
              <a:off x="3340100" y="2495621"/>
              <a:ext cx="406400" cy="374579"/>
            </a:xfrm>
            <a:custGeom>
              <a:avLst/>
              <a:gdLst>
                <a:gd name="connsiteX0" fmla="*/ 406400 w 406400"/>
                <a:gd name="connsiteY0" fmla="*/ 0 h 203200"/>
                <a:gd name="connsiteX1" fmla="*/ 330200 w 406400"/>
                <a:gd name="connsiteY1" fmla="*/ 88900 h 203200"/>
                <a:gd name="connsiteX2" fmla="*/ 254000 w 406400"/>
                <a:gd name="connsiteY2" fmla="*/ 114300 h 203200"/>
                <a:gd name="connsiteX3" fmla="*/ 177800 w 406400"/>
                <a:gd name="connsiteY3" fmla="*/ 139700 h 203200"/>
                <a:gd name="connsiteX4" fmla="*/ 139700 w 406400"/>
                <a:gd name="connsiteY4" fmla="*/ 152400 h 203200"/>
                <a:gd name="connsiteX5" fmla="*/ 88900 w 406400"/>
                <a:gd name="connsiteY5" fmla="*/ 165100 h 203200"/>
                <a:gd name="connsiteX6" fmla="*/ 0 w 4064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03200">
                  <a:moveTo>
                    <a:pt x="406400" y="0"/>
                  </a:moveTo>
                  <a:cubicBezTo>
                    <a:pt x="381000" y="29633"/>
                    <a:pt x="361424" y="65482"/>
                    <a:pt x="330200" y="88900"/>
                  </a:cubicBezTo>
                  <a:cubicBezTo>
                    <a:pt x="308781" y="104964"/>
                    <a:pt x="279400" y="105833"/>
                    <a:pt x="254000" y="114300"/>
                  </a:cubicBezTo>
                  <a:lnTo>
                    <a:pt x="177800" y="139700"/>
                  </a:lnTo>
                  <a:cubicBezTo>
                    <a:pt x="165100" y="143933"/>
                    <a:pt x="152687" y="149153"/>
                    <a:pt x="139700" y="152400"/>
                  </a:cubicBezTo>
                  <a:cubicBezTo>
                    <a:pt x="122767" y="156633"/>
                    <a:pt x="105618" y="160084"/>
                    <a:pt x="88900" y="165100"/>
                  </a:cubicBezTo>
                  <a:cubicBezTo>
                    <a:pt x="10919" y="188494"/>
                    <a:pt x="30760" y="172440"/>
                    <a:pt x="0" y="203200"/>
                  </a:cubicBezTo>
                </a:path>
              </a:pathLst>
            </a:custGeom>
            <a:no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pic>
        <p:nvPicPr>
          <p:cNvPr id="59" name="Picture 58">
            <a:extLst>
              <a:ext uri="{FF2B5EF4-FFF2-40B4-BE49-F238E27FC236}">
                <a16:creationId xmlns:a16="http://schemas.microsoft.com/office/drawing/2014/main" id="{4C51A3A8-93BF-F740-A8C7-315F624446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140921" y="3750085"/>
            <a:ext cx="1309844" cy="735224"/>
          </a:xfrm>
          <a:prstGeom prst="rect">
            <a:avLst/>
          </a:prstGeom>
        </p:spPr>
      </p:pic>
      <p:sp>
        <p:nvSpPr>
          <p:cNvPr id="60" name="TextBox 59">
            <a:extLst>
              <a:ext uri="{FF2B5EF4-FFF2-40B4-BE49-F238E27FC236}">
                <a16:creationId xmlns:a16="http://schemas.microsoft.com/office/drawing/2014/main" id="{48F6D734-73C5-9348-AF04-29CEC19BD85E}"/>
              </a:ext>
            </a:extLst>
          </p:cNvPr>
          <p:cNvSpPr txBox="1"/>
          <p:nvPr/>
        </p:nvSpPr>
        <p:spPr>
          <a:xfrm>
            <a:off x="268699" y="3763974"/>
            <a:ext cx="423514" cy="523220"/>
          </a:xfrm>
          <a:prstGeom prst="rect">
            <a:avLst/>
          </a:prstGeom>
          <a:noFill/>
        </p:spPr>
        <p:txBody>
          <a:bodyPr wrap="none" rtlCol="0">
            <a:spAutoFit/>
          </a:bodyPr>
          <a:lstStyle/>
          <a:p>
            <a:r>
              <a:rPr lang="en-US" sz="2800" dirty="0"/>
              <a:t>B</a:t>
            </a:r>
          </a:p>
        </p:txBody>
      </p:sp>
      <p:sp>
        <p:nvSpPr>
          <p:cNvPr id="61" name="TextBox 60">
            <a:extLst>
              <a:ext uri="{FF2B5EF4-FFF2-40B4-BE49-F238E27FC236}">
                <a16:creationId xmlns:a16="http://schemas.microsoft.com/office/drawing/2014/main" id="{28426EB3-4320-0E4E-8B15-8E1D6C7C3D31}"/>
              </a:ext>
            </a:extLst>
          </p:cNvPr>
          <p:cNvSpPr txBox="1"/>
          <p:nvPr/>
        </p:nvSpPr>
        <p:spPr>
          <a:xfrm>
            <a:off x="-11479" y="4442030"/>
            <a:ext cx="2185214" cy="400110"/>
          </a:xfrm>
          <a:prstGeom prst="rect">
            <a:avLst/>
          </a:prstGeom>
          <a:noFill/>
        </p:spPr>
        <p:txBody>
          <a:bodyPr wrap="none" rtlCol="0">
            <a:spAutoFit/>
          </a:bodyPr>
          <a:lstStyle/>
          <a:p>
            <a:r>
              <a:rPr lang="en-US" dirty="0">
                <a:solidFill>
                  <a:srgbClr val="FF0000"/>
                </a:solidFill>
                <a:latin typeface="Courier" pitchFamily="2" charset="0"/>
              </a:rPr>
              <a:t>192.168.0.101</a:t>
            </a:r>
          </a:p>
        </p:txBody>
      </p:sp>
      <p:cxnSp>
        <p:nvCxnSpPr>
          <p:cNvPr id="62" name="Straight Connector 61">
            <a:extLst>
              <a:ext uri="{FF2B5EF4-FFF2-40B4-BE49-F238E27FC236}">
                <a16:creationId xmlns:a16="http://schemas.microsoft.com/office/drawing/2014/main" id="{AEBAE31E-9D5A-2F4F-9F7E-1871141F8C74}"/>
              </a:ext>
            </a:extLst>
          </p:cNvPr>
          <p:cNvCxnSpPr>
            <a:cxnSpLocks/>
            <a:endCxn id="51" idx="3"/>
          </p:cNvCxnSpPr>
          <p:nvPr/>
        </p:nvCxnSpPr>
        <p:spPr>
          <a:xfrm flipV="1">
            <a:off x="1386742" y="3082657"/>
            <a:ext cx="1423658" cy="1089100"/>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F1CF2BDB-E4AD-3B4B-AAEB-51F7E349246D}"/>
              </a:ext>
            </a:extLst>
          </p:cNvPr>
          <p:cNvGrpSpPr/>
          <p:nvPr/>
        </p:nvGrpSpPr>
        <p:grpSpPr>
          <a:xfrm>
            <a:off x="1255764" y="4059909"/>
            <a:ext cx="4842067" cy="405736"/>
            <a:chOff x="1255764" y="4059909"/>
            <a:chExt cx="4842067" cy="405736"/>
          </a:xfrm>
        </p:grpSpPr>
        <p:sp>
          <p:nvSpPr>
            <p:cNvPr id="64" name="TextBox 63">
              <a:extLst>
                <a:ext uri="{FF2B5EF4-FFF2-40B4-BE49-F238E27FC236}">
                  <a16:creationId xmlns:a16="http://schemas.microsoft.com/office/drawing/2014/main" id="{3F3C9921-A705-F44D-B7C3-5F9B4754CA64}"/>
                </a:ext>
              </a:extLst>
            </p:cNvPr>
            <p:cNvSpPr txBox="1"/>
            <p:nvPr/>
          </p:nvSpPr>
          <p:spPr>
            <a:xfrm>
              <a:off x="1830631" y="4062722"/>
              <a:ext cx="4267200" cy="400110"/>
            </a:xfrm>
            <a:prstGeom prst="rect">
              <a:avLst/>
            </a:prstGeom>
            <a:solidFill>
              <a:schemeClr val="accent6">
                <a:lumMod val="20000"/>
                <a:lumOff val="80000"/>
              </a:schemeClr>
            </a:solidFill>
          </p:spPr>
          <p:txBody>
            <a:bodyPr wrap="square" rtlCol="0">
              <a:spAutoFit/>
            </a:bodyPr>
            <a:lstStyle/>
            <a:p>
              <a:r>
                <a:rPr lang="en-US" dirty="0"/>
                <a:t>“I am talking to </a:t>
              </a:r>
              <a:r>
                <a:rPr lang="en-US" dirty="0">
                  <a:solidFill>
                    <a:srgbClr val="00B050"/>
                  </a:solidFill>
                  <a:latin typeface="Courier" pitchFamily="2" charset="0"/>
                </a:rPr>
                <a:t>216.58.198.164</a:t>
              </a:r>
              <a:r>
                <a:rPr lang="en-US" dirty="0">
                  <a:latin typeface="+mj-lt"/>
                </a:rPr>
                <a:t>”</a:t>
              </a:r>
            </a:p>
          </p:txBody>
        </p:sp>
        <p:grpSp>
          <p:nvGrpSpPr>
            <p:cNvPr id="65" name="Group 64">
              <a:extLst>
                <a:ext uri="{FF2B5EF4-FFF2-40B4-BE49-F238E27FC236}">
                  <a16:creationId xmlns:a16="http://schemas.microsoft.com/office/drawing/2014/main" id="{E741C3AD-3083-F64C-BBFD-62DF88608554}"/>
                </a:ext>
              </a:extLst>
            </p:cNvPr>
            <p:cNvGrpSpPr/>
            <p:nvPr/>
          </p:nvGrpSpPr>
          <p:grpSpPr>
            <a:xfrm rot="2674303" flipH="1">
              <a:off x="1255764" y="4059909"/>
              <a:ext cx="457200" cy="405736"/>
              <a:chOff x="1632863" y="2032615"/>
              <a:chExt cx="457200" cy="405736"/>
            </a:xfrm>
          </p:grpSpPr>
          <p:sp>
            <p:nvSpPr>
              <p:cNvPr id="66" name="Oval 65">
                <a:extLst>
                  <a:ext uri="{FF2B5EF4-FFF2-40B4-BE49-F238E27FC236}">
                    <a16:creationId xmlns:a16="http://schemas.microsoft.com/office/drawing/2014/main" id="{5336223D-D40F-A447-A0B0-8EE9019B51CC}"/>
                  </a:ext>
                </a:extLst>
              </p:cNvPr>
              <p:cNvSpPr/>
              <p:nvPr/>
            </p:nvSpPr>
            <p:spPr bwMode="auto">
              <a:xfrm flipH="1">
                <a:off x="1632863" y="20326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7" name="Oval 66">
                <a:extLst>
                  <a:ext uri="{FF2B5EF4-FFF2-40B4-BE49-F238E27FC236}">
                    <a16:creationId xmlns:a16="http://schemas.microsoft.com/office/drawing/2014/main" id="{6A0767A8-5032-6045-8752-E3C61304BBC4}"/>
                  </a:ext>
                </a:extLst>
              </p:cNvPr>
              <p:cNvSpPr/>
              <p:nvPr/>
            </p:nvSpPr>
            <p:spPr bwMode="auto">
              <a:xfrm flipH="1">
                <a:off x="1785263" y="21850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8" name="Oval 67">
                <a:extLst>
                  <a:ext uri="{FF2B5EF4-FFF2-40B4-BE49-F238E27FC236}">
                    <a16:creationId xmlns:a16="http://schemas.microsoft.com/office/drawing/2014/main" id="{058156D2-39EB-7B4F-8B2C-BDD4BBD48D1F}"/>
                  </a:ext>
                </a:extLst>
              </p:cNvPr>
              <p:cNvSpPr/>
              <p:nvPr/>
            </p:nvSpPr>
            <p:spPr bwMode="auto">
              <a:xfrm flipH="1">
                <a:off x="1937663" y="2337415"/>
                <a:ext cx="152400" cy="100936"/>
              </a:xfrm>
              <a:prstGeom prst="ellipse">
                <a:avLst/>
              </a:prstGeom>
              <a:solidFill>
                <a:srgbClr val="80808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grpSp>
        <p:nvGrpSpPr>
          <p:cNvPr id="77" name="Group 76">
            <a:extLst>
              <a:ext uri="{FF2B5EF4-FFF2-40B4-BE49-F238E27FC236}">
                <a16:creationId xmlns:a16="http://schemas.microsoft.com/office/drawing/2014/main" id="{5BF6019C-6452-014D-9B44-7CA904CED958}"/>
              </a:ext>
            </a:extLst>
          </p:cNvPr>
          <p:cNvGrpSpPr/>
          <p:nvPr/>
        </p:nvGrpSpPr>
        <p:grpSpPr>
          <a:xfrm>
            <a:off x="2743200" y="3028950"/>
            <a:ext cx="3501572" cy="1994067"/>
            <a:chOff x="2743200" y="3028950"/>
            <a:chExt cx="3501572" cy="1994067"/>
          </a:xfrm>
        </p:grpSpPr>
        <p:sp>
          <p:nvSpPr>
            <p:cNvPr id="70" name="Rectangle 69">
              <a:extLst>
                <a:ext uri="{FF2B5EF4-FFF2-40B4-BE49-F238E27FC236}">
                  <a16:creationId xmlns:a16="http://schemas.microsoft.com/office/drawing/2014/main" id="{95BC2586-1A51-0547-BD97-2D1DE22E2E86}"/>
                </a:ext>
              </a:extLst>
            </p:cNvPr>
            <p:cNvSpPr/>
            <p:nvPr/>
          </p:nvSpPr>
          <p:spPr bwMode="auto">
            <a:xfrm>
              <a:off x="2831087" y="3360442"/>
              <a:ext cx="3413685" cy="606516"/>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65" charset="0"/>
                </a:rPr>
                <a:t>IP SA == </a:t>
              </a:r>
              <a:r>
                <a:rPr lang="en-US" sz="1600" dirty="0">
                  <a:solidFill>
                    <a:srgbClr val="FF0000"/>
                  </a:solidFill>
                  <a:latin typeface="Courier" pitchFamily="2" charset="0"/>
                </a:rPr>
                <a:t>192.168.0.100</a:t>
              </a:r>
            </a:p>
            <a:p>
              <a:r>
                <a:rPr lang="en-US" sz="1600" dirty="0">
                  <a:latin typeface="+mj-lt"/>
                </a:rPr>
                <a:t>&amp;&amp;  IP DA == </a:t>
              </a:r>
              <a:r>
                <a:rPr lang="en-US" sz="1600" dirty="0">
                  <a:solidFill>
                    <a:srgbClr val="00B050"/>
                  </a:solidFill>
                  <a:latin typeface="Courier" pitchFamily="2" charset="0"/>
                </a:rPr>
                <a:t>216.58.198.164</a:t>
              </a:r>
            </a:p>
          </p:txBody>
        </p:sp>
        <p:sp>
          <p:nvSpPr>
            <p:cNvPr id="71" name="Rectangle 70">
              <a:extLst>
                <a:ext uri="{FF2B5EF4-FFF2-40B4-BE49-F238E27FC236}">
                  <a16:creationId xmlns:a16="http://schemas.microsoft.com/office/drawing/2014/main" id="{36183380-3FFF-EB41-B187-B5479A8EB716}"/>
                </a:ext>
              </a:extLst>
            </p:cNvPr>
            <p:cNvSpPr/>
            <p:nvPr/>
          </p:nvSpPr>
          <p:spPr bwMode="auto">
            <a:xfrm>
              <a:off x="2831478" y="4309558"/>
              <a:ext cx="3413293"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1600" dirty="0">
                  <a:latin typeface="Arial" pitchFamily="-65" charset="0"/>
                </a:rPr>
                <a:t>Set </a:t>
              </a:r>
              <a:r>
                <a:rPr kumimoji="0" lang="en-US" sz="1600" b="0" i="0" u="none" strike="noStrike" cap="none" normalizeH="0" baseline="0" dirty="0">
                  <a:ln>
                    <a:noFill/>
                  </a:ln>
                  <a:solidFill>
                    <a:schemeClr val="tx1"/>
                  </a:solidFill>
                  <a:effectLst/>
                  <a:latin typeface="Arial" pitchFamily="-65" charset="0"/>
                </a:rPr>
                <a:t>IP </a:t>
              </a:r>
              <a:r>
                <a:rPr lang="en-US" sz="1600" dirty="0">
                  <a:latin typeface="Arial" pitchFamily="-65" charset="0"/>
                </a:rPr>
                <a:t>S</a:t>
              </a:r>
              <a:r>
                <a:rPr kumimoji="0" lang="en-US" sz="1600" b="0" i="0" u="none" strike="noStrike" cap="none" normalizeH="0" baseline="0" dirty="0">
                  <a:ln>
                    <a:noFill/>
                  </a:ln>
                  <a:solidFill>
                    <a:schemeClr val="tx1"/>
                  </a:solidFill>
                  <a:effectLst/>
                  <a:latin typeface="Arial" pitchFamily="-65" charset="0"/>
                </a:rPr>
                <a:t>A=</a:t>
              </a:r>
              <a:r>
                <a:rPr lang="en-US" sz="1600" dirty="0">
                  <a:solidFill>
                    <a:schemeClr val="accent2"/>
                  </a:solidFill>
                  <a:latin typeface="Courier" pitchFamily="2" charset="0"/>
                </a:rPr>
                <a:t>171.64.74.10</a:t>
              </a:r>
            </a:p>
            <a:p>
              <a:pPr algn="ctr" eaLnBrk="1" hangingPunct="1"/>
              <a:r>
                <a:rPr lang="en-US" sz="1600" dirty="0">
                  <a:latin typeface="+mj-lt"/>
                </a:rPr>
                <a:t>Replace TCP port numbers</a:t>
              </a:r>
            </a:p>
            <a:p>
              <a:pPr algn="ctr" eaLnBrk="1" hangingPunct="1"/>
              <a:r>
                <a:rPr lang="en-US" sz="1600" dirty="0">
                  <a:latin typeface="Arial" pitchFamily="-65" charset="0"/>
                </a:rPr>
                <a:t>Forward to </a:t>
              </a:r>
              <a:r>
                <a:rPr lang="en-US" sz="1600" dirty="0">
                  <a:solidFill>
                    <a:srgbClr val="00B050"/>
                  </a:solidFill>
                  <a:latin typeface="Courier" pitchFamily="2" charset="0"/>
                </a:rPr>
                <a:t>216.58.198.164</a:t>
              </a:r>
              <a:r>
                <a:rPr lang="en-US" sz="1600" dirty="0">
                  <a:latin typeface="Arial" pitchFamily="-65" charset="0"/>
                </a:rPr>
                <a:t> </a:t>
              </a:r>
              <a:r>
                <a:rPr kumimoji="0" lang="en-US" sz="1600" b="0" i="0" u="none" strike="noStrike" cap="none" normalizeH="0" baseline="0" dirty="0">
                  <a:ln>
                    <a:noFill/>
                  </a:ln>
                  <a:solidFill>
                    <a:schemeClr val="tx1"/>
                  </a:solidFill>
                  <a:effectLst/>
                  <a:latin typeface="Arial" pitchFamily="-65" charset="0"/>
                </a:rPr>
                <a:t> </a:t>
              </a:r>
              <a:endParaRPr kumimoji="0" lang="en-US" sz="1600" b="0" i="0" u="none" strike="noStrike" cap="none" normalizeH="0" baseline="0" dirty="0">
                <a:ln>
                  <a:noFill/>
                </a:ln>
                <a:solidFill>
                  <a:srgbClr val="7030A0"/>
                </a:solidFill>
                <a:effectLst/>
                <a:latin typeface="Arial" pitchFamily="-65" charset="0"/>
              </a:endParaRPr>
            </a:p>
          </p:txBody>
        </p:sp>
        <p:sp>
          <p:nvSpPr>
            <p:cNvPr id="72" name="TextBox 71">
              <a:extLst>
                <a:ext uri="{FF2B5EF4-FFF2-40B4-BE49-F238E27FC236}">
                  <a16:creationId xmlns:a16="http://schemas.microsoft.com/office/drawing/2014/main" id="{11E3DFE0-8769-1F4F-B533-C80EE2487F9A}"/>
                </a:ext>
              </a:extLst>
            </p:cNvPr>
            <p:cNvSpPr txBox="1"/>
            <p:nvPr/>
          </p:nvSpPr>
          <p:spPr>
            <a:xfrm>
              <a:off x="2743200" y="3028950"/>
              <a:ext cx="925253" cy="400110"/>
            </a:xfrm>
            <a:prstGeom prst="rect">
              <a:avLst/>
            </a:prstGeom>
            <a:noFill/>
          </p:spPr>
          <p:txBody>
            <a:bodyPr wrap="none" rtlCol="0">
              <a:spAutoFit/>
            </a:bodyPr>
            <a:lstStyle/>
            <a:p>
              <a:r>
                <a:rPr lang="en-US" b="1" dirty="0"/>
                <a:t>Match</a:t>
              </a:r>
            </a:p>
          </p:txBody>
        </p:sp>
        <p:sp>
          <p:nvSpPr>
            <p:cNvPr id="73" name="TextBox 72">
              <a:extLst>
                <a:ext uri="{FF2B5EF4-FFF2-40B4-BE49-F238E27FC236}">
                  <a16:creationId xmlns:a16="http://schemas.microsoft.com/office/drawing/2014/main" id="{B7998D7B-8B85-BB4F-9D15-19D2DFBE9384}"/>
                </a:ext>
              </a:extLst>
            </p:cNvPr>
            <p:cNvSpPr txBox="1"/>
            <p:nvPr/>
          </p:nvSpPr>
          <p:spPr>
            <a:xfrm>
              <a:off x="2757687" y="3949703"/>
              <a:ext cx="982961" cy="400110"/>
            </a:xfrm>
            <a:prstGeom prst="rect">
              <a:avLst/>
            </a:prstGeom>
            <a:noFill/>
          </p:spPr>
          <p:txBody>
            <a:bodyPr wrap="none" rtlCol="0">
              <a:spAutoFit/>
            </a:bodyPr>
            <a:lstStyle/>
            <a:p>
              <a:r>
                <a:rPr lang="en-US" b="1" dirty="0"/>
                <a:t>Action</a:t>
              </a:r>
            </a:p>
          </p:txBody>
        </p:sp>
      </p:grpSp>
      <p:sp>
        <p:nvSpPr>
          <p:cNvPr id="78" name="TextBox 77">
            <a:extLst>
              <a:ext uri="{FF2B5EF4-FFF2-40B4-BE49-F238E27FC236}">
                <a16:creationId xmlns:a16="http://schemas.microsoft.com/office/drawing/2014/main" id="{62F10F47-B57A-1F40-A672-0DCA3CAD5CE9}"/>
              </a:ext>
            </a:extLst>
          </p:cNvPr>
          <p:cNvSpPr txBox="1"/>
          <p:nvPr/>
        </p:nvSpPr>
        <p:spPr>
          <a:xfrm>
            <a:off x="1129042" y="1095720"/>
            <a:ext cx="7037889" cy="400110"/>
          </a:xfrm>
          <a:prstGeom prst="rect">
            <a:avLst/>
          </a:prstGeom>
          <a:noFill/>
        </p:spPr>
        <p:txBody>
          <a:bodyPr wrap="none" rtlCol="0">
            <a:spAutoFit/>
          </a:bodyPr>
          <a:lstStyle/>
          <a:p>
            <a:r>
              <a:rPr lang="en-US" dirty="0"/>
              <a:t>Q: Why does NAT use </a:t>
            </a:r>
            <a:r>
              <a:rPr lang="en-US" dirty="0">
                <a:solidFill>
                  <a:srgbClr val="FF0000"/>
                </a:solidFill>
              </a:rPr>
              <a:t>translation</a:t>
            </a:r>
            <a:r>
              <a:rPr lang="en-US" dirty="0"/>
              <a:t> instead of </a:t>
            </a:r>
            <a:r>
              <a:rPr lang="en-US" dirty="0">
                <a:solidFill>
                  <a:srgbClr val="FF0000"/>
                </a:solidFill>
              </a:rPr>
              <a:t>tags</a:t>
            </a:r>
            <a:r>
              <a:rPr lang="en-US" dirty="0"/>
              <a:t> or </a:t>
            </a:r>
            <a:r>
              <a:rPr lang="en-US" dirty="0">
                <a:solidFill>
                  <a:srgbClr val="FF0000"/>
                </a:solidFill>
              </a:rPr>
              <a:t>tunnels</a:t>
            </a:r>
            <a:r>
              <a:rPr lang="en-US" dirty="0"/>
              <a:t>?</a:t>
            </a:r>
          </a:p>
        </p:txBody>
      </p:sp>
    </p:spTree>
    <p:extLst>
      <p:ext uri="{BB962C8B-B14F-4D97-AF65-F5344CB8AC3E}">
        <p14:creationId xmlns:p14="http://schemas.microsoft.com/office/powerpoint/2010/main" val="18400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for the camera&#10;&#10;Description automatically generated">
            <a:extLst>
              <a:ext uri="{FF2B5EF4-FFF2-40B4-BE49-F238E27FC236}">
                <a16:creationId xmlns:a16="http://schemas.microsoft.com/office/drawing/2014/main" id="{E4E0DAF8-6B3F-CA42-A4F1-344BABB95DDA}"/>
              </a:ext>
            </a:extLst>
          </p:cNvPr>
          <p:cNvPicPr>
            <a:picLocks noChangeAspect="1"/>
          </p:cNvPicPr>
          <p:nvPr/>
        </p:nvPicPr>
        <p:blipFill rotWithShape="1">
          <a:blip r:embed="rId3"/>
          <a:srcRect t="12825" r="9093" b="15615"/>
          <a:stretch/>
        </p:blipFill>
        <p:spPr>
          <a:xfrm>
            <a:off x="2642616" y="10"/>
            <a:ext cx="6501384" cy="51434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58485" y="841772"/>
            <a:ext cx="3017520" cy="2403100"/>
          </a:xfrm>
        </p:spPr>
        <p:txBody>
          <a:bodyPr anchor="b">
            <a:normAutofit/>
          </a:bodyPr>
          <a:lstStyle/>
          <a:p>
            <a:pPr algn="l">
              <a:lnSpc>
                <a:spcPct val="90000"/>
              </a:lnSpc>
            </a:pPr>
            <a:r>
              <a:rPr lang="en-US" dirty="0">
                <a:solidFill>
                  <a:srgbClr val="FFC000"/>
                </a:solidFill>
              </a:rPr>
              <a:t>“Modularity based on abstraction is the way things are done!”</a:t>
            </a:r>
          </a:p>
        </p:txBody>
      </p:sp>
      <p:sp>
        <p:nvSpPr>
          <p:cNvPr id="3" name="Text Placeholder 2"/>
          <p:cNvSpPr>
            <a:spLocks noGrp="1"/>
          </p:cNvSpPr>
          <p:nvPr>
            <p:ph type="subTitle" idx="1"/>
          </p:nvPr>
        </p:nvSpPr>
        <p:spPr>
          <a:xfrm>
            <a:off x="358485" y="3654691"/>
            <a:ext cx="3017519" cy="906106"/>
          </a:xfrm>
        </p:spPr>
        <p:txBody>
          <a:bodyPr>
            <a:normAutofit/>
          </a:bodyPr>
          <a:lstStyle/>
          <a:p>
            <a:pPr algn="l"/>
            <a:r>
              <a:rPr lang="en-US" sz="2000" b="1" dirty="0"/>
              <a:t>Barbara </a:t>
            </a:r>
            <a:r>
              <a:rPr lang="en-US" sz="2000" b="1" dirty="0" err="1"/>
              <a:t>Liskov</a:t>
            </a:r>
            <a:r>
              <a:rPr lang="en-US" sz="2000" b="1" dirty="0"/>
              <a:t> </a:t>
            </a:r>
            <a:r>
              <a:rPr lang="en-US" sz="1800" dirty="0"/>
              <a:t>(MIT)</a:t>
            </a:r>
            <a:br>
              <a:rPr lang="en-US" sz="1800" dirty="0"/>
            </a:br>
            <a:r>
              <a:rPr lang="en-US" sz="1800" dirty="0"/>
              <a:t>Turing Award Lecture 2009</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311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FEC-7B3F-9840-A7E0-414019DF6398}"/>
              </a:ext>
            </a:extLst>
          </p:cNvPr>
          <p:cNvSpPr>
            <a:spLocks noGrp="1"/>
          </p:cNvSpPr>
          <p:nvPr>
            <p:ph type="title"/>
          </p:nvPr>
        </p:nvSpPr>
        <p:spPr/>
        <p:txBody>
          <a:bodyPr/>
          <a:lstStyle/>
          <a:p>
            <a:r>
              <a:rPr lang="en-US" dirty="0"/>
              <a:t>Learning goals of this class</a:t>
            </a:r>
          </a:p>
        </p:txBody>
      </p:sp>
      <p:sp>
        <p:nvSpPr>
          <p:cNvPr id="3" name="Content Placeholder 2">
            <a:extLst>
              <a:ext uri="{FF2B5EF4-FFF2-40B4-BE49-F238E27FC236}">
                <a16:creationId xmlns:a16="http://schemas.microsoft.com/office/drawing/2014/main" id="{59F4BD15-9424-7947-84D8-67230748F798}"/>
              </a:ext>
            </a:extLst>
          </p:cNvPr>
          <p:cNvSpPr>
            <a:spLocks noGrp="1"/>
          </p:cNvSpPr>
          <p:nvPr>
            <p:ph idx="1"/>
          </p:nvPr>
        </p:nvSpPr>
        <p:spPr/>
        <p:txBody>
          <a:bodyPr/>
          <a:lstStyle/>
          <a:p>
            <a:r>
              <a:rPr lang="en-US" dirty="0"/>
              <a:t>To learn how </a:t>
            </a:r>
            <a:r>
              <a:rPr lang="en-US" dirty="0">
                <a:solidFill>
                  <a:srgbClr val="FF0000"/>
                </a:solidFill>
              </a:rPr>
              <a:t>tags, tunnels and translation </a:t>
            </a:r>
            <a:r>
              <a:rPr lang="en-US" dirty="0"/>
              <a:t>can be used to provide new </a:t>
            </a:r>
            <a:r>
              <a:rPr lang="en-US" dirty="0">
                <a:solidFill>
                  <a:srgbClr val="FF0000"/>
                </a:solidFill>
              </a:rPr>
              <a:t>abstractions</a:t>
            </a:r>
            <a:r>
              <a:rPr lang="en-US" dirty="0"/>
              <a:t> in a network.</a:t>
            </a:r>
          </a:p>
          <a:p>
            <a:r>
              <a:rPr lang="en-US" dirty="0"/>
              <a:t>To learn about the </a:t>
            </a:r>
            <a:r>
              <a:rPr lang="en-US" dirty="0">
                <a:solidFill>
                  <a:srgbClr val="FF0000"/>
                </a:solidFill>
              </a:rPr>
              <a:t>match + action </a:t>
            </a:r>
            <a:r>
              <a:rPr lang="en-US" dirty="0"/>
              <a:t>abstraction</a:t>
            </a:r>
          </a:p>
          <a:p>
            <a:r>
              <a:rPr lang="en-US" dirty="0"/>
              <a:t>To learn about three examples: </a:t>
            </a:r>
            <a:br>
              <a:rPr lang="en-US" dirty="0"/>
            </a:br>
            <a:r>
              <a:rPr lang="en-US" dirty="0"/>
              <a:t>Virtual LANs (VLANs), VPNs, and NATs.</a:t>
            </a:r>
          </a:p>
          <a:p>
            <a:r>
              <a:rPr lang="en-US" dirty="0"/>
              <a:t>To learn what </a:t>
            </a:r>
            <a:r>
              <a:rPr lang="en-US" dirty="0">
                <a:solidFill>
                  <a:srgbClr val="FF0000"/>
                </a:solidFill>
              </a:rPr>
              <a:t>network virtualization </a:t>
            </a:r>
            <a:r>
              <a:rPr lang="en-US" dirty="0"/>
              <a:t>is.</a:t>
            </a:r>
          </a:p>
          <a:p>
            <a:r>
              <a:rPr lang="en-US" dirty="0"/>
              <a:t>To learn how overlay network virtualization works.</a:t>
            </a:r>
          </a:p>
          <a:p>
            <a:r>
              <a:rPr lang="en-US" dirty="0"/>
              <a:t>To learn what </a:t>
            </a:r>
            <a:r>
              <a:rPr lang="en-US" dirty="0">
                <a:solidFill>
                  <a:srgbClr val="FF0000"/>
                </a:solidFill>
              </a:rPr>
              <a:t>network function virtualization </a:t>
            </a:r>
            <a:r>
              <a:rPr lang="en-US" dirty="0"/>
              <a:t>(NFV) is.</a:t>
            </a:r>
          </a:p>
          <a:p>
            <a:endParaRPr lang="en-US" dirty="0"/>
          </a:p>
        </p:txBody>
      </p:sp>
      <p:sp>
        <p:nvSpPr>
          <p:cNvPr id="4" name="Slide Number Placeholder 3">
            <a:extLst>
              <a:ext uri="{FF2B5EF4-FFF2-40B4-BE49-F238E27FC236}">
                <a16:creationId xmlns:a16="http://schemas.microsoft.com/office/drawing/2014/main" id="{430822F3-7F68-F24B-B1E6-03C772BB2B6E}"/>
              </a:ext>
            </a:extLst>
          </p:cNvPr>
          <p:cNvSpPr>
            <a:spLocks noGrp="1"/>
          </p:cNvSpPr>
          <p:nvPr>
            <p:ph type="sldNum" sz="quarter" idx="10"/>
          </p:nvPr>
        </p:nvSpPr>
        <p:spPr/>
        <p:txBody>
          <a:bodyPr/>
          <a:lstStyle/>
          <a:p>
            <a:fld id="{5328B5F4-9676-1D47-98AA-AF6FFDAECEFB}" type="slidenum">
              <a:rPr lang="en-US" altLang="en-US" smtClean="0"/>
              <a:pPr/>
              <a:t>15</a:t>
            </a:fld>
            <a:endParaRPr lang="en-US" altLang="en-US"/>
          </a:p>
        </p:txBody>
      </p:sp>
      <p:pic>
        <p:nvPicPr>
          <p:cNvPr id="5" name="Picture 4">
            <a:extLst>
              <a:ext uri="{FF2B5EF4-FFF2-40B4-BE49-F238E27FC236}">
                <a16:creationId xmlns:a16="http://schemas.microsoft.com/office/drawing/2014/main" id="{30696F6C-7766-DA49-BF3E-9E507A820358}"/>
              </a:ext>
            </a:extLst>
          </p:cNvPr>
          <p:cNvPicPr>
            <a:picLocks noChangeAspect="1"/>
          </p:cNvPicPr>
          <p:nvPr/>
        </p:nvPicPr>
        <p:blipFill>
          <a:blip r:embed="rId3"/>
          <a:stretch>
            <a:fillRect/>
          </a:stretch>
        </p:blipFill>
        <p:spPr>
          <a:xfrm>
            <a:off x="0" y="1063625"/>
            <a:ext cx="800454" cy="755211"/>
          </a:xfrm>
          <a:prstGeom prst="rect">
            <a:avLst/>
          </a:prstGeom>
        </p:spPr>
      </p:pic>
      <p:pic>
        <p:nvPicPr>
          <p:cNvPr id="6" name="Picture 5">
            <a:extLst>
              <a:ext uri="{FF2B5EF4-FFF2-40B4-BE49-F238E27FC236}">
                <a16:creationId xmlns:a16="http://schemas.microsoft.com/office/drawing/2014/main" id="{039E72F4-F319-C042-8B9B-C2192389A50F}"/>
              </a:ext>
            </a:extLst>
          </p:cNvPr>
          <p:cNvPicPr>
            <a:picLocks noChangeAspect="1"/>
          </p:cNvPicPr>
          <p:nvPr/>
        </p:nvPicPr>
        <p:blipFill>
          <a:blip r:embed="rId3"/>
          <a:stretch>
            <a:fillRect/>
          </a:stretch>
        </p:blipFill>
        <p:spPr>
          <a:xfrm>
            <a:off x="0" y="1866461"/>
            <a:ext cx="800454" cy="755211"/>
          </a:xfrm>
          <a:prstGeom prst="rect">
            <a:avLst/>
          </a:prstGeom>
        </p:spPr>
      </p:pic>
      <p:pic>
        <p:nvPicPr>
          <p:cNvPr id="7" name="Picture 6">
            <a:extLst>
              <a:ext uri="{FF2B5EF4-FFF2-40B4-BE49-F238E27FC236}">
                <a16:creationId xmlns:a16="http://schemas.microsoft.com/office/drawing/2014/main" id="{E96A3234-3658-CE4D-97E4-70FB8565326C}"/>
              </a:ext>
            </a:extLst>
          </p:cNvPr>
          <p:cNvPicPr>
            <a:picLocks noChangeAspect="1"/>
          </p:cNvPicPr>
          <p:nvPr/>
        </p:nvPicPr>
        <p:blipFill>
          <a:blip r:embed="rId3"/>
          <a:stretch>
            <a:fillRect/>
          </a:stretch>
        </p:blipFill>
        <p:spPr>
          <a:xfrm>
            <a:off x="0" y="2571750"/>
            <a:ext cx="800454" cy="755211"/>
          </a:xfrm>
          <a:prstGeom prst="rect">
            <a:avLst/>
          </a:prstGeom>
        </p:spPr>
      </p:pic>
    </p:spTree>
    <p:extLst>
      <p:ext uri="{BB962C8B-B14F-4D97-AF65-F5344CB8AC3E}">
        <p14:creationId xmlns:p14="http://schemas.microsoft.com/office/powerpoint/2010/main" val="26376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2663-7E74-E448-BD9D-F8A446A47F9D}"/>
              </a:ext>
            </a:extLst>
          </p:cNvPr>
          <p:cNvSpPr>
            <a:spLocks noGrp="1"/>
          </p:cNvSpPr>
          <p:nvPr>
            <p:ph type="ctrTitle"/>
          </p:nvPr>
        </p:nvSpPr>
        <p:spPr/>
        <p:txBody>
          <a:bodyPr/>
          <a:lstStyle/>
          <a:p>
            <a:r>
              <a:rPr lang="en-US" dirty="0"/>
              <a:t>Network Virtualization</a:t>
            </a:r>
          </a:p>
        </p:txBody>
      </p:sp>
      <p:sp>
        <p:nvSpPr>
          <p:cNvPr id="3" name="Subtitle 2">
            <a:extLst>
              <a:ext uri="{FF2B5EF4-FFF2-40B4-BE49-F238E27FC236}">
                <a16:creationId xmlns:a16="http://schemas.microsoft.com/office/drawing/2014/main" id="{CCB1716C-92CB-D94C-B246-DBA6B87B33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543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Abstractions in computer systems</a:t>
            </a:r>
          </a:p>
        </p:txBody>
      </p:sp>
      <p:sp>
        <p:nvSpPr>
          <p:cNvPr id="3" name="Content Placeholder 2"/>
          <p:cNvSpPr>
            <a:spLocks noGrp="1"/>
          </p:cNvSpPr>
          <p:nvPr>
            <p:ph idx="1"/>
          </p:nvPr>
        </p:nvSpPr>
        <p:spPr>
          <a:xfrm>
            <a:off x="800100" y="1276350"/>
            <a:ext cx="7886700" cy="3263504"/>
          </a:xfrm>
        </p:spPr>
        <p:txBody>
          <a:bodyPr>
            <a:noAutofit/>
          </a:bodyPr>
          <a:lstStyle/>
          <a:p>
            <a:pPr marL="0" indent="0">
              <a:buNone/>
            </a:pPr>
            <a:r>
              <a:rPr lang="en-US" b="1" dirty="0">
                <a:solidFill>
                  <a:schemeClr val="accent2"/>
                </a:solidFill>
              </a:rPr>
              <a:t>Virtual memory </a:t>
            </a:r>
            <a:br>
              <a:rPr lang="en-US" b="1" dirty="0">
                <a:solidFill>
                  <a:schemeClr val="accent2"/>
                </a:solidFill>
              </a:rPr>
            </a:br>
            <a:r>
              <a:rPr lang="en-US" dirty="0"/>
              <a:t>Abstract illusion of infinite, private physical memory</a:t>
            </a:r>
          </a:p>
          <a:p>
            <a:pPr marL="0" indent="0">
              <a:buNone/>
            </a:pPr>
            <a:r>
              <a:rPr lang="en-US" b="1" dirty="0">
                <a:solidFill>
                  <a:schemeClr val="accent2"/>
                </a:solidFill>
              </a:rPr>
              <a:t>File system</a:t>
            </a:r>
            <a:br>
              <a:rPr lang="en-US" b="1" dirty="0">
                <a:solidFill>
                  <a:schemeClr val="accent2"/>
                </a:solidFill>
              </a:rPr>
            </a:br>
            <a:r>
              <a:rPr lang="en-US" dirty="0"/>
              <a:t>Uniform illusion of read/write data store.</a:t>
            </a:r>
          </a:p>
          <a:p>
            <a:pPr marL="0" indent="0">
              <a:buNone/>
            </a:pPr>
            <a:r>
              <a:rPr lang="en-US" b="1" dirty="0">
                <a:solidFill>
                  <a:schemeClr val="accent2"/>
                </a:solidFill>
              </a:rPr>
              <a:t>Virtual Machine </a:t>
            </a:r>
            <a:r>
              <a:rPr lang="en-US" dirty="0"/>
              <a:t>User application cannot tell if it is running on a physical or virtual machine.</a:t>
            </a:r>
            <a:endParaRPr lang="is-IS" dirty="0"/>
          </a:p>
          <a:p>
            <a:pPr marL="0" indent="0">
              <a:buNone/>
            </a:pPr>
            <a:r>
              <a:rPr lang="is-IS" dirty="0"/>
              <a:t>…</a:t>
            </a:r>
            <a:endParaRPr lang="en-US" dirty="0"/>
          </a:p>
        </p:txBody>
      </p:sp>
    </p:spTree>
    <p:extLst>
      <p:ext uri="{BB962C8B-B14F-4D97-AF65-F5344CB8AC3E}">
        <p14:creationId xmlns:p14="http://schemas.microsoft.com/office/powerpoint/2010/main" val="179396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F494-F6AF-7849-8BEE-1A547701C186}"/>
              </a:ext>
            </a:extLst>
          </p:cNvPr>
          <p:cNvSpPr>
            <a:spLocks noGrp="1"/>
          </p:cNvSpPr>
          <p:nvPr>
            <p:ph type="title"/>
          </p:nvPr>
        </p:nvSpPr>
        <p:spPr/>
        <p:txBody>
          <a:bodyPr/>
          <a:lstStyle/>
          <a:p>
            <a:r>
              <a:rPr lang="en-US" dirty="0"/>
              <a:t>Virtual Network: The abstraction</a:t>
            </a:r>
          </a:p>
        </p:txBody>
      </p:sp>
      <p:sp>
        <p:nvSpPr>
          <p:cNvPr id="3" name="Content Placeholder 2">
            <a:extLst>
              <a:ext uri="{FF2B5EF4-FFF2-40B4-BE49-F238E27FC236}">
                <a16:creationId xmlns:a16="http://schemas.microsoft.com/office/drawing/2014/main" id="{2A091BC1-5D6D-2349-90CF-DAC22C1276AC}"/>
              </a:ext>
            </a:extLst>
          </p:cNvPr>
          <p:cNvSpPr>
            <a:spLocks noGrp="1"/>
          </p:cNvSpPr>
          <p:nvPr>
            <p:ph idx="1"/>
          </p:nvPr>
        </p:nvSpPr>
        <p:spPr>
          <a:xfrm>
            <a:off x="990600" y="1749425"/>
            <a:ext cx="7453605" cy="3394075"/>
          </a:xfrm>
        </p:spPr>
        <p:txBody>
          <a:bodyPr/>
          <a:lstStyle/>
          <a:p>
            <a:pPr marL="0" indent="0">
              <a:buNone/>
            </a:pPr>
            <a:r>
              <a:rPr lang="en-US" dirty="0"/>
              <a:t>The abstraction (or illusion) of a physical network: The user, application (and possibly the network administrator too) cannot tell if the network is physical or virtual.</a:t>
            </a:r>
          </a:p>
        </p:txBody>
      </p:sp>
      <p:sp>
        <p:nvSpPr>
          <p:cNvPr id="4" name="Slide Number Placeholder 3">
            <a:extLst>
              <a:ext uri="{FF2B5EF4-FFF2-40B4-BE49-F238E27FC236}">
                <a16:creationId xmlns:a16="http://schemas.microsoft.com/office/drawing/2014/main" id="{E49A1ABF-18FA-AA49-8B93-CF51A798AB9E}"/>
              </a:ext>
            </a:extLst>
          </p:cNvPr>
          <p:cNvSpPr>
            <a:spLocks noGrp="1"/>
          </p:cNvSpPr>
          <p:nvPr>
            <p:ph type="sldNum" sz="quarter" idx="10"/>
          </p:nvPr>
        </p:nvSpPr>
        <p:spPr/>
        <p:txBody>
          <a:bodyPr/>
          <a:lstStyle/>
          <a:p>
            <a:fld id="{5328B5F4-9676-1D47-98AA-AF6FFDAECEFB}" type="slidenum">
              <a:rPr lang="en-US" altLang="en-US" smtClean="0"/>
              <a:pPr/>
              <a:t>18</a:t>
            </a:fld>
            <a:endParaRPr lang="en-US" altLang="en-US"/>
          </a:p>
        </p:txBody>
      </p:sp>
    </p:spTree>
    <p:extLst>
      <p:ext uri="{BB962C8B-B14F-4D97-AF65-F5344CB8AC3E}">
        <p14:creationId xmlns:p14="http://schemas.microsoft.com/office/powerpoint/2010/main" val="3483975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578F-9DAB-2D4E-9FB7-F593A3033187}"/>
              </a:ext>
            </a:extLst>
          </p:cNvPr>
          <p:cNvSpPr>
            <a:spLocks noGrp="1"/>
          </p:cNvSpPr>
          <p:nvPr>
            <p:ph type="title"/>
          </p:nvPr>
        </p:nvSpPr>
        <p:spPr/>
        <p:txBody>
          <a:bodyPr/>
          <a:lstStyle/>
          <a:p>
            <a:r>
              <a:rPr lang="en-US" dirty="0"/>
              <a:t>Virtual Network: The abstraction</a:t>
            </a:r>
            <a:endParaRPr lang="en-US" dirty="0">
              <a:solidFill>
                <a:schemeClr val="bg2">
                  <a:lumMod val="50000"/>
                </a:schemeClr>
              </a:solidFill>
            </a:endParaRPr>
          </a:p>
        </p:txBody>
      </p:sp>
      <p:sp>
        <p:nvSpPr>
          <p:cNvPr id="3" name="Content Placeholder 2">
            <a:extLst>
              <a:ext uri="{FF2B5EF4-FFF2-40B4-BE49-F238E27FC236}">
                <a16:creationId xmlns:a16="http://schemas.microsoft.com/office/drawing/2014/main" id="{5666C0FC-7766-5E4B-9844-ED8BFE432C3B}"/>
              </a:ext>
            </a:extLst>
          </p:cNvPr>
          <p:cNvSpPr>
            <a:spLocks noGrp="1"/>
          </p:cNvSpPr>
          <p:nvPr>
            <p:ph idx="1"/>
          </p:nvPr>
        </p:nvSpPr>
        <p:spPr>
          <a:xfrm>
            <a:off x="228600" y="1263650"/>
            <a:ext cx="8686800" cy="3394075"/>
          </a:xfrm>
        </p:spPr>
        <p:txBody>
          <a:bodyPr/>
          <a:lstStyle/>
          <a:p>
            <a:pPr marL="0" indent="0">
              <a:buNone/>
            </a:pPr>
            <a:r>
              <a:rPr lang="en-US" sz="2000" b="1" dirty="0"/>
              <a:t>A set of VMs operating as if connected to the same physical network.</a:t>
            </a:r>
          </a:p>
          <a:p>
            <a:pPr marL="457200" indent="-457200">
              <a:buFont typeface="+mj-lt"/>
              <a:buAutoNum type="arabicPeriod"/>
            </a:pPr>
            <a:r>
              <a:rPr lang="en-US" sz="2000" dirty="0"/>
              <a:t>Typically belonging to the same </a:t>
            </a:r>
            <a:r>
              <a:rPr lang="en-US" sz="2000" dirty="0">
                <a:solidFill>
                  <a:srgbClr val="FF0000"/>
                </a:solidFill>
              </a:rPr>
              <a:t>tenant</a:t>
            </a:r>
            <a:r>
              <a:rPr lang="en-US" sz="2000" dirty="0"/>
              <a:t>.</a:t>
            </a:r>
          </a:p>
          <a:p>
            <a:pPr marL="457200" indent="-457200">
              <a:buFont typeface="+mj-lt"/>
              <a:buAutoNum type="arabicPeriod"/>
            </a:pPr>
            <a:r>
              <a:rPr lang="en-US" sz="2000" dirty="0"/>
              <a:t>VMs communicate with each other using </a:t>
            </a:r>
            <a:r>
              <a:rPr lang="en-US" sz="2000" dirty="0">
                <a:solidFill>
                  <a:srgbClr val="FF0000"/>
                </a:solidFill>
              </a:rPr>
              <a:t>their own address space</a:t>
            </a:r>
            <a:r>
              <a:rPr lang="en-US" sz="2000" dirty="0"/>
              <a:t>. </a:t>
            </a:r>
          </a:p>
          <a:p>
            <a:pPr marL="457200" indent="-457200">
              <a:buFont typeface="+mj-lt"/>
              <a:buAutoNum type="arabicPeriod"/>
            </a:pPr>
            <a:r>
              <a:rPr lang="en-US" sz="2000" dirty="0"/>
              <a:t>Virtual networks are </a:t>
            </a:r>
            <a:r>
              <a:rPr lang="en-US" sz="2000" dirty="0">
                <a:solidFill>
                  <a:srgbClr val="FF0000"/>
                </a:solidFill>
              </a:rPr>
              <a:t>isolated</a:t>
            </a:r>
            <a:r>
              <a:rPr lang="en-US" sz="2000" dirty="0"/>
              <a:t> from each other: They cannot communicate, except through a gateway.</a:t>
            </a:r>
          </a:p>
          <a:p>
            <a:pPr marL="457200" indent="-457200">
              <a:buFont typeface="+mj-lt"/>
              <a:buAutoNum type="arabicPeriod"/>
            </a:pPr>
            <a:r>
              <a:rPr lang="en-US" sz="2000" dirty="0"/>
              <a:t>VMs can </a:t>
            </a:r>
            <a:r>
              <a:rPr lang="en-US" sz="2000" dirty="0">
                <a:solidFill>
                  <a:srgbClr val="FF0000"/>
                </a:solidFill>
              </a:rPr>
              <a:t>migrate</a:t>
            </a:r>
            <a:r>
              <a:rPr lang="en-US" sz="2000" dirty="0"/>
              <a:t> to a different server without changing IP address.</a:t>
            </a:r>
          </a:p>
          <a:p>
            <a:pPr marL="457200" indent="-457200">
              <a:buFont typeface="+mj-lt"/>
              <a:buAutoNum type="arabicPeriod"/>
            </a:pPr>
            <a:r>
              <a:rPr lang="en-US" sz="2000" dirty="0"/>
              <a:t>A virtual network has a </a:t>
            </a:r>
            <a:r>
              <a:rPr lang="en-US" sz="2000" dirty="0">
                <a:solidFill>
                  <a:srgbClr val="FF0000"/>
                </a:solidFill>
              </a:rPr>
              <a:t>SLO</a:t>
            </a:r>
            <a:r>
              <a:rPr lang="en-US" sz="2000" dirty="0"/>
              <a:t> expressed as a desired quality of service (e.g. data rate, reliability, latency)</a:t>
            </a:r>
          </a:p>
          <a:p>
            <a:pPr marL="457200" indent="-457200">
              <a:buFont typeface="+mj-lt"/>
              <a:buAutoNum type="arabicPeriod"/>
            </a:pPr>
            <a:r>
              <a:rPr lang="en-US" sz="2000" dirty="0"/>
              <a:t>A VM can operate as if on the tenant’s </a:t>
            </a:r>
            <a:r>
              <a:rPr lang="en-US" sz="2000" dirty="0">
                <a:solidFill>
                  <a:srgbClr val="FF0000"/>
                </a:solidFill>
              </a:rPr>
              <a:t>home network</a:t>
            </a:r>
            <a:r>
              <a:rPr lang="en-US" sz="2000" dirty="0"/>
              <a:t>.</a:t>
            </a:r>
          </a:p>
          <a:p>
            <a:pPr marL="457200" indent="-457200">
              <a:buFont typeface="+mj-lt"/>
              <a:buAutoNum type="arabicPeriod"/>
            </a:pPr>
            <a:r>
              <a:rPr lang="en-US" sz="2000" dirty="0"/>
              <a:t>Used for </a:t>
            </a:r>
            <a:r>
              <a:rPr lang="en-US" sz="2000" dirty="0">
                <a:solidFill>
                  <a:srgbClr val="FF0000"/>
                </a:solidFill>
              </a:rPr>
              <a:t>containers</a:t>
            </a:r>
            <a:r>
              <a:rPr lang="en-US" sz="2000" dirty="0"/>
              <a:t> too</a:t>
            </a:r>
          </a:p>
        </p:txBody>
      </p:sp>
      <p:sp>
        <p:nvSpPr>
          <p:cNvPr id="4" name="Slide Number Placeholder 3">
            <a:extLst>
              <a:ext uri="{FF2B5EF4-FFF2-40B4-BE49-F238E27FC236}">
                <a16:creationId xmlns:a16="http://schemas.microsoft.com/office/drawing/2014/main" id="{7A53410B-093A-ED4B-8EDD-7D11BCFB6C03}"/>
              </a:ext>
            </a:extLst>
          </p:cNvPr>
          <p:cNvSpPr>
            <a:spLocks noGrp="1"/>
          </p:cNvSpPr>
          <p:nvPr>
            <p:ph type="sldNum" sz="quarter" idx="10"/>
          </p:nvPr>
        </p:nvSpPr>
        <p:spPr/>
        <p:txBody>
          <a:bodyPr/>
          <a:lstStyle/>
          <a:p>
            <a:fld id="{5328B5F4-9676-1D47-98AA-AF6FFDAECEFB}" type="slidenum">
              <a:rPr lang="en-US" altLang="en-US" smtClean="0"/>
              <a:pPr/>
              <a:t>19</a:t>
            </a:fld>
            <a:endParaRPr lang="en-US" altLang="en-US"/>
          </a:p>
        </p:txBody>
      </p:sp>
    </p:spTree>
    <p:extLst>
      <p:ext uri="{BB962C8B-B14F-4D97-AF65-F5344CB8AC3E}">
        <p14:creationId xmlns:p14="http://schemas.microsoft.com/office/powerpoint/2010/main" val="216420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51B1-C2F8-3748-B3FF-62925B0C3C8E}"/>
              </a:ext>
            </a:extLst>
          </p:cNvPr>
          <p:cNvSpPr>
            <a:spLocks noGrp="1"/>
          </p:cNvSpPr>
          <p:nvPr>
            <p:ph type="title"/>
          </p:nvPr>
        </p:nvSpPr>
        <p:spPr/>
        <p:txBody>
          <a:bodyPr/>
          <a:lstStyle/>
          <a:p>
            <a:r>
              <a:rPr lang="en-US" dirty="0"/>
              <a:t>The term “Virtual” is (over) used a lot…</a:t>
            </a:r>
          </a:p>
        </p:txBody>
      </p:sp>
      <p:sp>
        <p:nvSpPr>
          <p:cNvPr id="3" name="Content Placeholder 2">
            <a:extLst>
              <a:ext uri="{FF2B5EF4-FFF2-40B4-BE49-F238E27FC236}">
                <a16:creationId xmlns:a16="http://schemas.microsoft.com/office/drawing/2014/main" id="{3A5BA2A7-F7E1-B145-ABEF-146586BA0F32}"/>
              </a:ext>
            </a:extLst>
          </p:cNvPr>
          <p:cNvSpPr>
            <a:spLocks noGrp="1"/>
          </p:cNvSpPr>
          <p:nvPr>
            <p:ph idx="1"/>
          </p:nvPr>
        </p:nvSpPr>
        <p:spPr/>
        <p:txBody>
          <a:bodyPr/>
          <a:lstStyle/>
          <a:p>
            <a:r>
              <a:rPr lang="en-US" dirty="0"/>
              <a:t>Virtual LANs (VLAN)</a:t>
            </a:r>
          </a:p>
          <a:p>
            <a:r>
              <a:rPr lang="en-US" dirty="0"/>
              <a:t>Virtual Private Network (VPN)</a:t>
            </a:r>
          </a:p>
          <a:p>
            <a:r>
              <a:rPr lang="en-US" dirty="0"/>
              <a:t>Network Virtualization (used by cloud providers)</a:t>
            </a:r>
          </a:p>
          <a:p>
            <a:r>
              <a:rPr lang="en-US" dirty="0"/>
              <a:t>Network Function Virtualization (NFV)</a:t>
            </a:r>
          </a:p>
        </p:txBody>
      </p:sp>
      <p:sp>
        <p:nvSpPr>
          <p:cNvPr id="4" name="Slide Number Placeholder 3">
            <a:extLst>
              <a:ext uri="{FF2B5EF4-FFF2-40B4-BE49-F238E27FC236}">
                <a16:creationId xmlns:a16="http://schemas.microsoft.com/office/drawing/2014/main" id="{5EC1D9C7-DFF8-6B48-BFBF-107059D2B516}"/>
              </a:ext>
            </a:extLst>
          </p:cNvPr>
          <p:cNvSpPr>
            <a:spLocks noGrp="1"/>
          </p:cNvSpPr>
          <p:nvPr>
            <p:ph type="sldNum" sz="quarter" idx="10"/>
          </p:nvPr>
        </p:nvSpPr>
        <p:spPr/>
        <p:txBody>
          <a:bodyPr/>
          <a:lstStyle/>
          <a:p>
            <a:fld id="{5328B5F4-9676-1D47-98AA-AF6FFDAECEFB}" type="slidenum">
              <a:rPr lang="en-US" altLang="en-US" smtClean="0"/>
              <a:pPr/>
              <a:t>2</a:t>
            </a:fld>
            <a:endParaRPr lang="en-US" altLang="en-US"/>
          </a:p>
        </p:txBody>
      </p:sp>
    </p:spTree>
    <p:extLst>
      <p:ext uri="{BB962C8B-B14F-4D97-AF65-F5344CB8AC3E}">
        <p14:creationId xmlns:p14="http://schemas.microsoft.com/office/powerpoint/2010/main" val="131634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159D-E520-C942-973B-CB6DBD4B3984}"/>
              </a:ext>
            </a:extLst>
          </p:cNvPr>
          <p:cNvSpPr>
            <a:spLocks noGrp="1"/>
          </p:cNvSpPr>
          <p:nvPr>
            <p:ph type="title"/>
          </p:nvPr>
        </p:nvSpPr>
        <p:spPr/>
        <p:txBody>
          <a:bodyPr/>
          <a:lstStyle/>
          <a:p>
            <a:r>
              <a:rPr lang="en-US" dirty="0"/>
              <a:t>Virtualized Data Center</a:t>
            </a:r>
          </a:p>
        </p:txBody>
      </p:sp>
      <p:sp>
        <p:nvSpPr>
          <p:cNvPr id="4" name="Slide Number Placeholder 3">
            <a:extLst>
              <a:ext uri="{FF2B5EF4-FFF2-40B4-BE49-F238E27FC236}">
                <a16:creationId xmlns:a16="http://schemas.microsoft.com/office/drawing/2014/main" id="{F68328AA-D254-3E4A-8E93-2D767DB278D2}"/>
              </a:ext>
            </a:extLst>
          </p:cNvPr>
          <p:cNvSpPr>
            <a:spLocks noGrp="1"/>
          </p:cNvSpPr>
          <p:nvPr>
            <p:ph type="sldNum" sz="quarter" idx="10"/>
          </p:nvPr>
        </p:nvSpPr>
        <p:spPr/>
        <p:txBody>
          <a:bodyPr/>
          <a:lstStyle/>
          <a:p>
            <a:fld id="{5328B5F4-9676-1D47-98AA-AF6FFDAECEFB}" type="slidenum">
              <a:rPr lang="en-US" altLang="en-US" smtClean="0"/>
              <a:pPr/>
              <a:t>20</a:t>
            </a:fld>
            <a:endParaRPr lang="en-US" altLang="en-US"/>
          </a:p>
        </p:txBody>
      </p:sp>
      <p:grpSp>
        <p:nvGrpSpPr>
          <p:cNvPr id="141" name="Group 140">
            <a:extLst>
              <a:ext uri="{FF2B5EF4-FFF2-40B4-BE49-F238E27FC236}">
                <a16:creationId xmlns:a16="http://schemas.microsoft.com/office/drawing/2014/main" id="{7CDC2892-AF13-0D47-AE78-C9EEEAFA2098}"/>
              </a:ext>
            </a:extLst>
          </p:cNvPr>
          <p:cNvGrpSpPr/>
          <p:nvPr/>
        </p:nvGrpSpPr>
        <p:grpSpPr>
          <a:xfrm>
            <a:off x="826777" y="2774861"/>
            <a:ext cx="1273968" cy="2180111"/>
            <a:chOff x="826777" y="2774861"/>
            <a:chExt cx="1273968" cy="2180111"/>
          </a:xfrm>
        </p:grpSpPr>
        <p:grpSp>
          <p:nvGrpSpPr>
            <p:cNvPr id="19" name="Group 18">
              <a:extLst>
                <a:ext uri="{FF2B5EF4-FFF2-40B4-BE49-F238E27FC236}">
                  <a16:creationId xmlns:a16="http://schemas.microsoft.com/office/drawing/2014/main" id="{0D93B5FC-14B3-8447-9E7D-A2CA38CBCE15}"/>
                </a:ext>
              </a:extLst>
            </p:cNvPr>
            <p:cNvGrpSpPr/>
            <p:nvPr/>
          </p:nvGrpSpPr>
          <p:grpSpPr>
            <a:xfrm>
              <a:off x="826777" y="4403971"/>
              <a:ext cx="1273968" cy="551001"/>
              <a:chOff x="826777" y="4403971"/>
              <a:chExt cx="1273968" cy="551001"/>
            </a:xfrm>
          </p:grpSpPr>
          <p:sp>
            <p:nvSpPr>
              <p:cNvPr id="5" name="Cube 4">
                <a:extLst>
                  <a:ext uri="{FF2B5EF4-FFF2-40B4-BE49-F238E27FC236}">
                    <a16:creationId xmlns:a16="http://schemas.microsoft.com/office/drawing/2014/main" id="{08324E8F-7EEE-5342-8D68-EB90F740BDEC}"/>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3" name="Straight Connector 12">
                <a:extLst>
                  <a:ext uri="{FF2B5EF4-FFF2-40B4-BE49-F238E27FC236}">
                    <a16:creationId xmlns:a16="http://schemas.microsoft.com/office/drawing/2014/main" id="{17C2C240-A6CF-094F-8506-5DD7D847DD7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70C74EA-30C9-5D4C-B370-8F3322AAA29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836BDF6-EBE0-F246-B3F3-6705C6D0BEB1}"/>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55DE1A70-3928-AF45-83DF-B67D250C2420}"/>
                </a:ext>
              </a:extLst>
            </p:cNvPr>
            <p:cNvGrpSpPr/>
            <p:nvPr/>
          </p:nvGrpSpPr>
          <p:grpSpPr>
            <a:xfrm>
              <a:off x="826777" y="4078149"/>
              <a:ext cx="1273968" cy="551001"/>
              <a:chOff x="826777" y="4403971"/>
              <a:chExt cx="1273968" cy="551001"/>
            </a:xfrm>
          </p:grpSpPr>
          <p:sp>
            <p:nvSpPr>
              <p:cNvPr id="21" name="Cube 20">
                <a:extLst>
                  <a:ext uri="{FF2B5EF4-FFF2-40B4-BE49-F238E27FC236}">
                    <a16:creationId xmlns:a16="http://schemas.microsoft.com/office/drawing/2014/main" id="{FE218925-155E-1145-90AF-F06A83B6B262}"/>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 name="Straight Connector 21">
                <a:extLst>
                  <a:ext uri="{FF2B5EF4-FFF2-40B4-BE49-F238E27FC236}">
                    <a16:creationId xmlns:a16="http://schemas.microsoft.com/office/drawing/2014/main" id="{0F79F94B-3324-8240-AE03-AFD02249A7A3}"/>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BBAC4D7-9807-824C-9300-654CDC604A8D}"/>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766A874-A3E9-2446-860B-A04BB174BD0F}"/>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DEAD0441-6700-5C41-9E61-371D7C0FCBC6}"/>
                </a:ext>
              </a:extLst>
            </p:cNvPr>
            <p:cNvGrpSpPr/>
            <p:nvPr/>
          </p:nvGrpSpPr>
          <p:grpSpPr>
            <a:xfrm>
              <a:off x="826777" y="3752327"/>
              <a:ext cx="1273968" cy="551001"/>
              <a:chOff x="826777" y="4403971"/>
              <a:chExt cx="1273968" cy="551001"/>
            </a:xfrm>
          </p:grpSpPr>
          <p:sp>
            <p:nvSpPr>
              <p:cNvPr id="26" name="Cube 25">
                <a:extLst>
                  <a:ext uri="{FF2B5EF4-FFF2-40B4-BE49-F238E27FC236}">
                    <a16:creationId xmlns:a16="http://schemas.microsoft.com/office/drawing/2014/main" id="{435141DD-F531-F54F-ABF9-746DF767E2E6}"/>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7" name="Straight Connector 26">
                <a:extLst>
                  <a:ext uri="{FF2B5EF4-FFF2-40B4-BE49-F238E27FC236}">
                    <a16:creationId xmlns:a16="http://schemas.microsoft.com/office/drawing/2014/main" id="{B8BA074E-4955-4D4E-B24F-1511E3F6DA7D}"/>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D92FBA7-8467-DF4F-BFB7-6DF7288A783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3C68C80-D435-F449-A2FA-A80152E19563}"/>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C8E8FF13-F784-804F-B127-215973A6EB8C}"/>
                </a:ext>
              </a:extLst>
            </p:cNvPr>
            <p:cNvGrpSpPr/>
            <p:nvPr/>
          </p:nvGrpSpPr>
          <p:grpSpPr>
            <a:xfrm>
              <a:off x="826777" y="3426505"/>
              <a:ext cx="1273968" cy="551001"/>
              <a:chOff x="826777" y="4403971"/>
              <a:chExt cx="1273968" cy="551001"/>
            </a:xfrm>
          </p:grpSpPr>
          <p:sp>
            <p:nvSpPr>
              <p:cNvPr id="31" name="Cube 30">
                <a:extLst>
                  <a:ext uri="{FF2B5EF4-FFF2-40B4-BE49-F238E27FC236}">
                    <a16:creationId xmlns:a16="http://schemas.microsoft.com/office/drawing/2014/main" id="{F6E349FD-F27F-EF49-858B-ECEAA95F12A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2" name="Straight Connector 31">
                <a:extLst>
                  <a:ext uri="{FF2B5EF4-FFF2-40B4-BE49-F238E27FC236}">
                    <a16:creationId xmlns:a16="http://schemas.microsoft.com/office/drawing/2014/main" id="{5EDE586A-47A6-4D44-A915-AF8D0B1E3F07}"/>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F85FB0F0-EBEA-614C-BCE2-20824B7C998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7416F62-DDE4-EB4D-8FEF-FCE661D5BF72}"/>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35" name="Group 34">
              <a:extLst>
                <a:ext uri="{FF2B5EF4-FFF2-40B4-BE49-F238E27FC236}">
                  <a16:creationId xmlns:a16="http://schemas.microsoft.com/office/drawing/2014/main" id="{0804CAEC-9908-974B-854A-A035B4499EC0}"/>
                </a:ext>
              </a:extLst>
            </p:cNvPr>
            <p:cNvGrpSpPr/>
            <p:nvPr/>
          </p:nvGrpSpPr>
          <p:grpSpPr>
            <a:xfrm>
              <a:off x="826777" y="3100683"/>
              <a:ext cx="1273968" cy="551001"/>
              <a:chOff x="826777" y="4403971"/>
              <a:chExt cx="1273968" cy="551001"/>
            </a:xfrm>
          </p:grpSpPr>
          <p:sp>
            <p:nvSpPr>
              <p:cNvPr id="36" name="Cube 35">
                <a:extLst>
                  <a:ext uri="{FF2B5EF4-FFF2-40B4-BE49-F238E27FC236}">
                    <a16:creationId xmlns:a16="http://schemas.microsoft.com/office/drawing/2014/main" id="{224E5A55-0384-8A48-B53F-50A708D73C7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7" name="Straight Connector 36">
                <a:extLst>
                  <a:ext uri="{FF2B5EF4-FFF2-40B4-BE49-F238E27FC236}">
                    <a16:creationId xmlns:a16="http://schemas.microsoft.com/office/drawing/2014/main" id="{96CF53F6-66BE-F04E-8732-5C2760A55E1B}"/>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25A71D5E-2D48-0446-8576-DBADB2B0925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B211560D-57CD-9B46-B5BB-EDA86027B1DE}"/>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40" name="Group 39">
              <a:extLst>
                <a:ext uri="{FF2B5EF4-FFF2-40B4-BE49-F238E27FC236}">
                  <a16:creationId xmlns:a16="http://schemas.microsoft.com/office/drawing/2014/main" id="{45C1EC14-FA8D-D94C-B612-8652FA00A70B}"/>
                </a:ext>
              </a:extLst>
            </p:cNvPr>
            <p:cNvGrpSpPr/>
            <p:nvPr/>
          </p:nvGrpSpPr>
          <p:grpSpPr>
            <a:xfrm>
              <a:off x="826777" y="2774861"/>
              <a:ext cx="1273968" cy="551001"/>
              <a:chOff x="826777" y="4403971"/>
              <a:chExt cx="1273968" cy="551001"/>
            </a:xfrm>
          </p:grpSpPr>
          <p:sp>
            <p:nvSpPr>
              <p:cNvPr id="41" name="Cube 40">
                <a:extLst>
                  <a:ext uri="{FF2B5EF4-FFF2-40B4-BE49-F238E27FC236}">
                    <a16:creationId xmlns:a16="http://schemas.microsoft.com/office/drawing/2014/main" id="{F203DAC1-3754-924A-93DF-2F096AB332A5}"/>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42" name="Straight Connector 41">
                <a:extLst>
                  <a:ext uri="{FF2B5EF4-FFF2-40B4-BE49-F238E27FC236}">
                    <a16:creationId xmlns:a16="http://schemas.microsoft.com/office/drawing/2014/main" id="{0B30F548-1FD9-B849-8559-C776D919C18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C6732C22-DE2B-3142-8E84-4A3D566801D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1C29DE68-5829-AC4C-9D95-C1355CD82BE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144" name="Group 143">
            <a:extLst>
              <a:ext uri="{FF2B5EF4-FFF2-40B4-BE49-F238E27FC236}">
                <a16:creationId xmlns:a16="http://schemas.microsoft.com/office/drawing/2014/main" id="{86EB23B7-52AE-9E40-9A68-1690D5BC0F86}"/>
              </a:ext>
            </a:extLst>
          </p:cNvPr>
          <p:cNvGrpSpPr/>
          <p:nvPr/>
        </p:nvGrpSpPr>
        <p:grpSpPr>
          <a:xfrm>
            <a:off x="2644620" y="2774861"/>
            <a:ext cx="1273968" cy="2180111"/>
            <a:chOff x="826777" y="2774861"/>
            <a:chExt cx="1273968" cy="2180111"/>
          </a:xfrm>
        </p:grpSpPr>
        <p:grpSp>
          <p:nvGrpSpPr>
            <p:cNvPr id="146" name="Group 145">
              <a:extLst>
                <a:ext uri="{FF2B5EF4-FFF2-40B4-BE49-F238E27FC236}">
                  <a16:creationId xmlns:a16="http://schemas.microsoft.com/office/drawing/2014/main" id="{BF06C694-1A8D-AF45-A9F2-1FB14496154C}"/>
                </a:ext>
              </a:extLst>
            </p:cNvPr>
            <p:cNvGrpSpPr/>
            <p:nvPr/>
          </p:nvGrpSpPr>
          <p:grpSpPr>
            <a:xfrm>
              <a:off x="826777" y="4403971"/>
              <a:ext cx="1273968" cy="551001"/>
              <a:chOff x="826777" y="4403971"/>
              <a:chExt cx="1273968" cy="551001"/>
            </a:xfrm>
          </p:grpSpPr>
          <p:sp>
            <p:nvSpPr>
              <p:cNvPr id="172" name="Cube 171">
                <a:extLst>
                  <a:ext uri="{FF2B5EF4-FFF2-40B4-BE49-F238E27FC236}">
                    <a16:creationId xmlns:a16="http://schemas.microsoft.com/office/drawing/2014/main" id="{E8FA4687-E105-8A48-8B3B-C01D6A15C017}"/>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73" name="Straight Connector 172">
                <a:extLst>
                  <a:ext uri="{FF2B5EF4-FFF2-40B4-BE49-F238E27FC236}">
                    <a16:creationId xmlns:a16="http://schemas.microsoft.com/office/drawing/2014/main" id="{2F170790-8548-B747-9771-4AFC9E7A897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32BE0888-E88A-0A48-9DE2-6E51CFCE2D51}"/>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1EFE5589-20C3-6D4F-B1B9-79CA300B9F59}"/>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7" name="Group 146">
              <a:extLst>
                <a:ext uri="{FF2B5EF4-FFF2-40B4-BE49-F238E27FC236}">
                  <a16:creationId xmlns:a16="http://schemas.microsoft.com/office/drawing/2014/main" id="{7A453E1F-51CC-DA46-913F-AA6A7E12FD78}"/>
                </a:ext>
              </a:extLst>
            </p:cNvPr>
            <p:cNvGrpSpPr/>
            <p:nvPr/>
          </p:nvGrpSpPr>
          <p:grpSpPr>
            <a:xfrm>
              <a:off x="826777" y="4078149"/>
              <a:ext cx="1273968" cy="551001"/>
              <a:chOff x="826777" y="4403971"/>
              <a:chExt cx="1273968" cy="551001"/>
            </a:xfrm>
          </p:grpSpPr>
          <p:sp>
            <p:nvSpPr>
              <p:cNvPr id="168" name="Cube 167">
                <a:extLst>
                  <a:ext uri="{FF2B5EF4-FFF2-40B4-BE49-F238E27FC236}">
                    <a16:creationId xmlns:a16="http://schemas.microsoft.com/office/drawing/2014/main" id="{1137F202-9313-B543-9220-243AE20FC29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9" name="Straight Connector 168">
                <a:extLst>
                  <a:ext uri="{FF2B5EF4-FFF2-40B4-BE49-F238E27FC236}">
                    <a16:creationId xmlns:a16="http://schemas.microsoft.com/office/drawing/2014/main" id="{81D58821-C0EF-1A42-88B1-F6447F543990}"/>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1CDFDD5A-D743-6945-9CA0-88D44E3287C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4FEEE8B7-B685-944E-9BE0-EF4FC5DAD55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8" name="Group 147">
              <a:extLst>
                <a:ext uri="{FF2B5EF4-FFF2-40B4-BE49-F238E27FC236}">
                  <a16:creationId xmlns:a16="http://schemas.microsoft.com/office/drawing/2014/main" id="{F46663B4-AB54-3343-88E2-3F060BD5BB4C}"/>
                </a:ext>
              </a:extLst>
            </p:cNvPr>
            <p:cNvGrpSpPr/>
            <p:nvPr/>
          </p:nvGrpSpPr>
          <p:grpSpPr>
            <a:xfrm>
              <a:off x="826777" y="3752327"/>
              <a:ext cx="1273968" cy="551001"/>
              <a:chOff x="826777" y="4403971"/>
              <a:chExt cx="1273968" cy="551001"/>
            </a:xfrm>
          </p:grpSpPr>
          <p:sp>
            <p:nvSpPr>
              <p:cNvPr id="164" name="Cube 163">
                <a:extLst>
                  <a:ext uri="{FF2B5EF4-FFF2-40B4-BE49-F238E27FC236}">
                    <a16:creationId xmlns:a16="http://schemas.microsoft.com/office/drawing/2014/main" id="{CCAEC7EB-18D2-B645-A176-541DEAC1EEA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5" name="Straight Connector 164">
                <a:extLst>
                  <a:ext uri="{FF2B5EF4-FFF2-40B4-BE49-F238E27FC236}">
                    <a16:creationId xmlns:a16="http://schemas.microsoft.com/office/drawing/2014/main" id="{591F8347-6E8A-9048-B748-02E496A6A1C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F249AD2-5396-ED4B-A17A-289BAED588C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8073A26B-1E30-FC48-9EBF-3D5428AB4113}"/>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9" name="Group 148">
              <a:extLst>
                <a:ext uri="{FF2B5EF4-FFF2-40B4-BE49-F238E27FC236}">
                  <a16:creationId xmlns:a16="http://schemas.microsoft.com/office/drawing/2014/main" id="{4A0395E3-D8AD-6C43-8FF0-2B5DD047EA23}"/>
                </a:ext>
              </a:extLst>
            </p:cNvPr>
            <p:cNvGrpSpPr/>
            <p:nvPr/>
          </p:nvGrpSpPr>
          <p:grpSpPr>
            <a:xfrm>
              <a:off x="826777" y="3426505"/>
              <a:ext cx="1273968" cy="551001"/>
              <a:chOff x="826777" y="4403971"/>
              <a:chExt cx="1273968" cy="551001"/>
            </a:xfrm>
          </p:grpSpPr>
          <p:sp>
            <p:nvSpPr>
              <p:cNvPr id="160" name="Cube 159">
                <a:extLst>
                  <a:ext uri="{FF2B5EF4-FFF2-40B4-BE49-F238E27FC236}">
                    <a16:creationId xmlns:a16="http://schemas.microsoft.com/office/drawing/2014/main" id="{B55F6DC4-0B9E-684E-BF5B-A257E9CD430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1" name="Straight Connector 160">
                <a:extLst>
                  <a:ext uri="{FF2B5EF4-FFF2-40B4-BE49-F238E27FC236}">
                    <a16:creationId xmlns:a16="http://schemas.microsoft.com/office/drawing/2014/main" id="{A692F5F6-BE72-1943-984B-36658C0B85CB}"/>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5FEC9F8-1CE4-654D-BDD5-50E9C955E72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864B464F-B954-3946-998E-6C5B961EC24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50" name="Group 149">
              <a:extLst>
                <a:ext uri="{FF2B5EF4-FFF2-40B4-BE49-F238E27FC236}">
                  <a16:creationId xmlns:a16="http://schemas.microsoft.com/office/drawing/2014/main" id="{554ED193-E1ED-8045-8B86-466124A95C0E}"/>
                </a:ext>
              </a:extLst>
            </p:cNvPr>
            <p:cNvGrpSpPr/>
            <p:nvPr/>
          </p:nvGrpSpPr>
          <p:grpSpPr>
            <a:xfrm>
              <a:off x="826777" y="3100683"/>
              <a:ext cx="1273968" cy="551001"/>
              <a:chOff x="826777" y="4403971"/>
              <a:chExt cx="1273968" cy="551001"/>
            </a:xfrm>
          </p:grpSpPr>
          <p:sp>
            <p:nvSpPr>
              <p:cNvPr id="156" name="Cube 155">
                <a:extLst>
                  <a:ext uri="{FF2B5EF4-FFF2-40B4-BE49-F238E27FC236}">
                    <a16:creationId xmlns:a16="http://schemas.microsoft.com/office/drawing/2014/main" id="{E4B6BCB0-F76B-7648-AD89-67C02B6D72B0}"/>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57" name="Straight Connector 156">
                <a:extLst>
                  <a:ext uri="{FF2B5EF4-FFF2-40B4-BE49-F238E27FC236}">
                    <a16:creationId xmlns:a16="http://schemas.microsoft.com/office/drawing/2014/main" id="{07788E4C-0B40-4545-8DF5-721171067F38}"/>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99A56EBD-B075-FB4A-8F81-9C002A38246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CCAEC7E7-EAFD-9145-9D9A-9D6F3176137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51" name="Group 150">
              <a:extLst>
                <a:ext uri="{FF2B5EF4-FFF2-40B4-BE49-F238E27FC236}">
                  <a16:creationId xmlns:a16="http://schemas.microsoft.com/office/drawing/2014/main" id="{FBF155BB-6494-F04E-A1B6-28367EE21077}"/>
                </a:ext>
              </a:extLst>
            </p:cNvPr>
            <p:cNvGrpSpPr/>
            <p:nvPr/>
          </p:nvGrpSpPr>
          <p:grpSpPr>
            <a:xfrm>
              <a:off x="826777" y="2774861"/>
              <a:ext cx="1273968" cy="551001"/>
              <a:chOff x="826777" y="4403971"/>
              <a:chExt cx="1273968" cy="551001"/>
            </a:xfrm>
          </p:grpSpPr>
          <p:sp>
            <p:nvSpPr>
              <p:cNvPr id="152" name="Cube 151">
                <a:extLst>
                  <a:ext uri="{FF2B5EF4-FFF2-40B4-BE49-F238E27FC236}">
                    <a16:creationId xmlns:a16="http://schemas.microsoft.com/office/drawing/2014/main" id="{2CEB12E3-F3B1-E041-837C-FC54CDC8F71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53" name="Straight Connector 152">
                <a:extLst>
                  <a:ext uri="{FF2B5EF4-FFF2-40B4-BE49-F238E27FC236}">
                    <a16:creationId xmlns:a16="http://schemas.microsoft.com/office/drawing/2014/main" id="{C81261EA-587F-9C47-BB88-3DE1AC006802}"/>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A9F9FBA9-E2CA-E64F-9C21-10FDB9FEDEA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9FA771D4-95F1-3549-A92D-6EAFB9096D5A}"/>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177" name="Group 176">
            <a:extLst>
              <a:ext uri="{FF2B5EF4-FFF2-40B4-BE49-F238E27FC236}">
                <a16:creationId xmlns:a16="http://schemas.microsoft.com/office/drawing/2014/main" id="{CC428CD4-0D9D-484F-9C31-8A80537612D7}"/>
              </a:ext>
            </a:extLst>
          </p:cNvPr>
          <p:cNvGrpSpPr/>
          <p:nvPr/>
        </p:nvGrpSpPr>
        <p:grpSpPr>
          <a:xfrm>
            <a:off x="4462463" y="2774861"/>
            <a:ext cx="1273968" cy="2180111"/>
            <a:chOff x="826777" y="2774861"/>
            <a:chExt cx="1273968" cy="2180111"/>
          </a:xfrm>
        </p:grpSpPr>
        <p:grpSp>
          <p:nvGrpSpPr>
            <p:cNvPr id="179" name="Group 178">
              <a:extLst>
                <a:ext uri="{FF2B5EF4-FFF2-40B4-BE49-F238E27FC236}">
                  <a16:creationId xmlns:a16="http://schemas.microsoft.com/office/drawing/2014/main" id="{CA939462-1C49-D340-BCD4-59554EBC181B}"/>
                </a:ext>
              </a:extLst>
            </p:cNvPr>
            <p:cNvGrpSpPr/>
            <p:nvPr/>
          </p:nvGrpSpPr>
          <p:grpSpPr>
            <a:xfrm>
              <a:off x="826777" y="4403971"/>
              <a:ext cx="1273968" cy="551001"/>
              <a:chOff x="826777" y="4403971"/>
              <a:chExt cx="1273968" cy="551001"/>
            </a:xfrm>
          </p:grpSpPr>
          <p:sp>
            <p:nvSpPr>
              <p:cNvPr id="205" name="Cube 204">
                <a:extLst>
                  <a:ext uri="{FF2B5EF4-FFF2-40B4-BE49-F238E27FC236}">
                    <a16:creationId xmlns:a16="http://schemas.microsoft.com/office/drawing/2014/main" id="{E94E944A-3BC1-494E-9F91-614AAF9ED10F}"/>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06" name="Straight Connector 205">
                <a:extLst>
                  <a:ext uri="{FF2B5EF4-FFF2-40B4-BE49-F238E27FC236}">
                    <a16:creationId xmlns:a16="http://schemas.microsoft.com/office/drawing/2014/main" id="{D17AB4FD-5177-9843-84C6-0830726EB158}"/>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9A11D301-8983-0742-AA1D-BE9F6BAB8DC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24847E52-C219-204A-BD0E-7A32D3F69ADA}"/>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0" name="Group 179">
              <a:extLst>
                <a:ext uri="{FF2B5EF4-FFF2-40B4-BE49-F238E27FC236}">
                  <a16:creationId xmlns:a16="http://schemas.microsoft.com/office/drawing/2014/main" id="{34208634-C457-7A42-AC71-8AD80EFB999C}"/>
                </a:ext>
              </a:extLst>
            </p:cNvPr>
            <p:cNvGrpSpPr/>
            <p:nvPr/>
          </p:nvGrpSpPr>
          <p:grpSpPr>
            <a:xfrm>
              <a:off x="826777" y="4078149"/>
              <a:ext cx="1273968" cy="551001"/>
              <a:chOff x="826777" y="4403971"/>
              <a:chExt cx="1273968" cy="551001"/>
            </a:xfrm>
          </p:grpSpPr>
          <p:sp>
            <p:nvSpPr>
              <p:cNvPr id="201" name="Cube 200">
                <a:extLst>
                  <a:ext uri="{FF2B5EF4-FFF2-40B4-BE49-F238E27FC236}">
                    <a16:creationId xmlns:a16="http://schemas.microsoft.com/office/drawing/2014/main" id="{092C57F4-B081-B245-AD0D-57DA0EE5B48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02" name="Straight Connector 201">
                <a:extLst>
                  <a:ext uri="{FF2B5EF4-FFF2-40B4-BE49-F238E27FC236}">
                    <a16:creationId xmlns:a16="http://schemas.microsoft.com/office/drawing/2014/main" id="{6F2A19F1-4435-B74F-8DFA-1916BABEC5C7}"/>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63A23A87-F5F9-E346-A88E-87E390701D22}"/>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62515918-396C-F547-8ACE-25D3EF9312E7}"/>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1" name="Group 180">
              <a:extLst>
                <a:ext uri="{FF2B5EF4-FFF2-40B4-BE49-F238E27FC236}">
                  <a16:creationId xmlns:a16="http://schemas.microsoft.com/office/drawing/2014/main" id="{DDFFEE45-7899-404D-BD3C-FC2D8DAB6E3E}"/>
                </a:ext>
              </a:extLst>
            </p:cNvPr>
            <p:cNvGrpSpPr/>
            <p:nvPr/>
          </p:nvGrpSpPr>
          <p:grpSpPr>
            <a:xfrm>
              <a:off x="826777" y="3752327"/>
              <a:ext cx="1273968" cy="551001"/>
              <a:chOff x="826777" y="4403971"/>
              <a:chExt cx="1273968" cy="551001"/>
            </a:xfrm>
          </p:grpSpPr>
          <p:sp>
            <p:nvSpPr>
              <p:cNvPr id="197" name="Cube 196">
                <a:extLst>
                  <a:ext uri="{FF2B5EF4-FFF2-40B4-BE49-F238E27FC236}">
                    <a16:creationId xmlns:a16="http://schemas.microsoft.com/office/drawing/2014/main" id="{A15948FD-F13B-D64E-B77B-CBF47E82849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8" name="Straight Connector 197">
                <a:extLst>
                  <a:ext uri="{FF2B5EF4-FFF2-40B4-BE49-F238E27FC236}">
                    <a16:creationId xmlns:a16="http://schemas.microsoft.com/office/drawing/2014/main" id="{BC2B963A-B0A9-CE4C-8DE4-FB5DEB4DDE3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CA6AA6B7-915F-614C-94FC-4064A7998B9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BF53E79D-609A-764B-8BD9-07650F1BF30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2" name="Group 181">
              <a:extLst>
                <a:ext uri="{FF2B5EF4-FFF2-40B4-BE49-F238E27FC236}">
                  <a16:creationId xmlns:a16="http://schemas.microsoft.com/office/drawing/2014/main" id="{4F66FFE7-43A0-624E-BA28-3371DEC369CA}"/>
                </a:ext>
              </a:extLst>
            </p:cNvPr>
            <p:cNvGrpSpPr/>
            <p:nvPr/>
          </p:nvGrpSpPr>
          <p:grpSpPr>
            <a:xfrm>
              <a:off x="826777" y="3426505"/>
              <a:ext cx="1273968" cy="551001"/>
              <a:chOff x="826777" y="4403971"/>
              <a:chExt cx="1273968" cy="551001"/>
            </a:xfrm>
          </p:grpSpPr>
          <p:sp>
            <p:nvSpPr>
              <p:cNvPr id="193" name="Cube 192">
                <a:extLst>
                  <a:ext uri="{FF2B5EF4-FFF2-40B4-BE49-F238E27FC236}">
                    <a16:creationId xmlns:a16="http://schemas.microsoft.com/office/drawing/2014/main" id="{26483546-4B70-A44C-A329-E0DFD605C7FB}"/>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4" name="Straight Connector 193">
                <a:extLst>
                  <a:ext uri="{FF2B5EF4-FFF2-40B4-BE49-F238E27FC236}">
                    <a16:creationId xmlns:a16="http://schemas.microsoft.com/office/drawing/2014/main" id="{1677A47E-BD89-914F-BD47-E45E8C4CB6D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514BB095-F538-BD4B-BF01-4DB3E3204C5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B0FF6C2A-4376-304F-A992-A54E364D0E28}"/>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3" name="Group 182">
              <a:extLst>
                <a:ext uri="{FF2B5EF4-FFF2-40B4-BE49-F238E27FC236}">
                  <a16:creationId xmlns:a16="http://schemas.microsoft.com/office/drawing/2014/main" id="{BB19ED4E-502A-CB42-813D-03F200EED5E7}"/>
                </a:ext>
              </a:extLst>
            </p:cNvPr>
            <p:cNvGrpSpPr/>
            <p:nvPr/>
          </p:nvGrpSpPr>
          <p:grpSpPr>
            <a:xfrm>
              <a:off x="826777" y="3100683"/>
              <a:ext cx="1273968" cy="551001"/>
              <a:chOff x="826777" y="4403971"/>
              <a:chExt cx="1273968" cy="551001"/>
            </a:xfrm>
          </p:grpSpPr>
          <p:sp>
            <p:nvSpPr>
              <p:cNvPr id="189" name="Cube 188">
                <a:extLst>
                  <a:ext uri="{FF2B5EF4-FFF2-40B4-BE49-F238E27FC236}">
                    <a16:creationId xmlns:a16="http://schemas.microsoft.com/office/drawing/2014/main" id="{FB1BA959-0419-C946-9287-B02A956BB66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0" name="Straight Connector 189">
                <a:extLst>
                  <a:ext uri="{FF2B5EF4-FFF2-40B4-BE49-F238E27FC236}">
                    <a16:creationId xmlns:a16="http://schemas.microsoft.com/office/drawing/2014/main" id="{2CDB529F-6FA9-B548-9368-A1D28702027A}"/>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2455F5ED-CDB3-F946-8F29-D88F4739F07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6E249341-583F-2D49-BF50-D4827A06013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4" name="Group 183">
              <a:extLst>
                <a:ext uri="{FF2B5EF4-FFF2-40B4-BE49-F238E27FC236}">
                  <a16:creationId xmlns:a16="http://schemas.microsoft.com/office/drawing/2014/main" id="{9430B7DD-A0BA-0A41-A843-D3305498C930}"/>
                </a:ext>
              </a:extLst>
            </p:cNvPr>
            <p:cNvGrpSpPr/>
            <p:nvPr/>
          </p:nvGrpSpPr>
          <p:grpSpPr>
            <a:xfrm>
              <a:off x="826777" y="2774861"/>
              <a:ext cx="1273968" cy="551001"/>
              <a:chOff x="826777" y="4403971"/>
              <a:chExt cx="1273968" cy="551001"/>
            </a:xfrm>
          </p:grpSpPr>
          <p:sp>
            <p:nvSpPr>
              <p:cNvPr id="185" name="Cube 184">
                <a:extLst>
                  <a:ext uri="{FF2B5EF4-FFF2-40B4-BE49-F238E27FC236}">
                    <a16:creationId xmlns:a16="http://schemas.microsoft.com/office/drawing/2014/main" id="{F3371C78-34A4-3E49-B88B-2E762AA12F7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86" name="Straight Connector 185">
                <a:extLst>
                  <a:ext uri="{FF2B5EF4-FFF2-40B4-BE49-F238E27FC236}">
                    <a16:creationId xmlns:a16="http://schemas.microsoft.com/office/drawing/2014/main" id="{01291548-AD23-F24E-AC1B-489F570D50F1}"/>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72D3F0C7-2328-C64B-9DFB-64B6FBF432E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D6CB4C23-9918-6C49-AFB2-FB2C5762B6B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210" name="Group 209">
            <a:extLst>
              <a:ext uri="{FF2B5EF4-FFF2-40B4-BE49-F238E27FC236}">
                <a16:creationId xmlns:a16="http://schemas.microsoft.com/office/drawing/2014/main" id="{E1FCD5B3-676D-8E4E-BE1D-B868B7FD3283}"/>
              </a:ext>
            </a:extLst>
          </p:cNvPr>
          <p:cNvGrpSpPr/>
          <p:nvPr/>
        </p:nvGrpSpPr>
        <p:grpSpPr>
          <a:xfrm>
            <a:off x="6280306" y="2774861"/>
            <a:ext cx="1273968" cy="2180111"/>
            <a:chOff x="826777" y="2774861"/>
            <a:chExt cx="1273968" cy="2180111"/>
          </a:xfrm>
        </p:grpSpPr>
        <p:grpSp>
          <p:nvGrpSpPr>
            <p:cNvPr id="212" name="Group 211">
              <a:extLst>
                <a:ext uri="{FF2B5EF4-FFF2-40B4-BE49-F238E27FC236}">
                  <a16:creationId xmlns:a16="http://schemas.microsoft.com/office/drawing/2014/main" id="{F5047582-3752-AF45-9290-626938713F48}"/>
                </a:ext>
              </a:extLst>
            </p:cNvPr>
            <p:cNvGrpSpPr/>
            <p:nvPr/>
          </p:nvGrpSpPr>
          <p:grpSpPr>
            <a:xfrm>
              <a:off x="826777" y="4403971"/>
              <a:ext cx="1273968" cy="551001"/>
              <a:chOff x="826777" y="4403971"/>
              <a:chExt cx="1273968" cy="551001"/>
            </a:xfrm>
          </p:grpSpPr>
          <p:sp>
            <p:nvSpPr>
              <p:cNvPr id="238" name="Cube 237">
                <a:extLst>
                  <a:ext uri="{FF2B5EF4-FFF2-40B4-BE49-F238E27FC236}">
                    <a16:creationId xmlns:a16="http://schemas.microsoft.com/office/drawing/2014/main" id="{CA2D0809-965C-3741-9518-16068A591B9B}"/>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9" name="Straight Connector 238">
                <a:extLst>
                  <a:ext uri="{FF2B5EF4-FFF2-40B4-BE49-F238E27FC236}">
                    <a16:creationId xmlns:a16="http://schemas.microsoft.com/office/drawing/2014/main" id="{18FC67A1-2739-2344-B286-EEE52A0E1D6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4AAD7258-5AF9-8847-89D8-A2B90BF59EE7}"/>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EB5D1BCB-FBAA-064D-9118-E72A3F738949}"/>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3" name="Group 212">
              <a:extLst>
                <a:ext uri="{FF2B5EF4-FFF2-40B4-BE49-F238E27FC236}">
                  <a16:creationId xmlns:a16="http://schemas.microsoft.com/office/drawing/2014/main" id="{018C0480-03FE-9B49-A4BB-2D869AEA0904}"/>
                </a:ext>
              </a:extLst>
            </p:cNvPr>
            <p:cNvGrpSpPr/>
            <p:nvPr/>
          </p:nvGrpSpPr>
          <p:grpSpPr>
            <a:xfrm>
              <a:off x="826777" y="4078149"/>
              <a:ext cx="1273968" cy="551001"/>
              <a:chOff x="826777" y="4403971"/>
              <a:chExt cx="1273968" cy="551001"/>
            </a:xfrm>
          </p:grpSpPr>
          <p:sp>
            <p:nvSpPr>
              <p:cNvPr id="234" name="Cube 233">
                <a:extLst>
                  <a:ext uri="{FF2B5EF4-FFF2-40B4-BE49-F238E27FC236}">
                    <a16:creationId xmlns:a16="http://schemas.microsoft.com/office/drawing/2014/main" id="{F730EDFC-EA8D-FD4B-B25F-54961D7E096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5" name="Straight Connector 234">
                <a:extLst>
                  <a:ext uri="{FF2B5EF4-FFF2-40B4-BE49-F238E27FC236}">
                    <a16:creationId xmlns:a16="http://schemas.microsoft.com/office/drawing/2014/main" id="{F22D3F49-2D33-D34F-BD1D-F5ED58F886D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EB6CCEDF-FABA-FE4E-A05F-DB7D354612B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D9D77248-8056-9D48-BF39-3F9AC0CCF03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4" name="Group 213">
              <a:extLst>
                <a:ext uri="{FF2B5EF4-FFF2-40B4-BE49-F238E27FC236}">
                  <a16:creationId xmlns:a16="http://schemas.microsoft.com/office/drawing/2014/main" id="{6390ACD4-A6DD-AE47-B1EF-7BF09AD08D7D}"/>
                </a:ext>
              </a:extLst>
            </p:cNvPr>
            <p:cNvGrpSpPr/>
            <p:nvPr/>
          </p:nvGrpSpPr>
          <p:grpSpPr>
            <a:xfrm>
              <a:off x="826777" y="3752327"/>
              <a:ext cx="1273968" cy="551001"/>
              <a:chOff x="826777" y="4403971"/>
              <a:chExt cx="1273968" cy="551001"/>
            </a:xfrm>
          </p:grpSpPr>
          <p:sp>
            <p:nvSpPr>
              <p:cNvPr id="230" name="Cube 229">
                <a:extLst>
                  <a:ext uri="{FF2B5EF4-FFF2-40B4-BE49-F238E27FC236}">
                    <a16:creationId xmlns:a16="http://schemas.microsoft.com/office/drawing/2014/main" id="{3E69C94D-C597-AD40-9234-0CC4F3702C0F}"/>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1" name="Straight Connector 230">
                <a:extLst>
                  <a:ext uri="{FF2B5EF4-FFF2-40B4-BE49-F238E27FC236}">
                    <a16:creationId xmlns:a16="http://schemas.microsoft.com/office/drawing/2014/main" id="{23CE56C1-CCDA-6E42-98F3-4E784A06C88C}"/>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A0D42846-D715-4F4F-9BBD-86946A921F7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2B64570F-28BB-0E4C-A64B-3A8A07B7F94E}"/>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5" name="Group 214">
              <a:extLst>
                <a:ext uri="{FF2B5EF4-FFF2-40B4-BE49-F238E27FC236}">
                  <a16:creationId xmlns:a16="http://schemas.microsoft.com/office/drawing/2014/main" id="{4EF4E6AD-2A50-574C-9560-07A6D2525857}"/>
                </a:ext>
              </a:extLst>
            </p:cNvPr>
            <p:cNvGrpSpPr/>
            <p:nvPr/>
          </p:nvGrpSpPr>
          <p:grpSpPr>
            <a:xfrm>
              <a:off x="826777" y="3426505"/>
              <a:ext cx="1273968" cy="551001"/>
              <a:chOff x="826777" y="4403971"/>
              <a:chExt cx="1273968" cy="551001"/>
            </a:xfrm>
          </p:grpSpPr>
          <p:sp>
            <p:nvSpPr>
              <p:cNvPr id="226" name="Cube 225">
                <a:extLst>
                  <a:ext uri="{FF2B5EF4-FFF2-40B4-BE49-F238E27FC236}">
                    <a16:creationId xmlns:a16="http://schemas.microsoft.com/office/drawing/2014/main" id="{145AF4A9-171F-8A4A-87AF-A6F6AA266C4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7" name="Straight Connector 226">
                <a:extLst>
                  <a:ext uri="{FF2B5EF4-FFF2-40B4-BE49-F238E27FC236}">
                    <a16:creationId xmlns:a16="http://schemas.microsoft.com/office/drawing/2014/main" id="{1A2FA89F-4E93-8941-A78F-17877B727E7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932C2E56-A404-E44C-8024-B9DE01C8FFED}"/>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109ACF8C-EF69-8444-9C83-D3B876BE55D2}"/>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89882AD1-2EFD-0740-A64A-F043BDEB28C9}"/>
                </a:ext>
              </a:extLst>
            </p:cNvPr>
            <p:cNvGrpSpPr/>
            <p:nvPr/>
          </p:nvGrpSpPr>
          <p:grpSpPr>
            <a:xfrm>
              <a:off x="826777" y="3100683"/>
              <a:ext cx="1273968" cy="551001"/>
              <a:chOff x="826777" y="4403971"/>
              <a:chExt cx="1273968" cy="551001"/>
            </a:xfrm>
          </p:grpSpPr>
          <p:sp>
            <p:nvSpPr>
              <p:cNvPr id="222" name="Cube 221">
                <a:extLst>
                  <a:ext uri="{FF2B5EF4-FFF2-40B4-BE49-F238E27FC236}">
                    <a16:creationId xmlns:a16="http://schemas.microsoft.com/office/drawing/2014/main" id="{CD98B05F-8EF5-C549-AC36-3EBE055DFA6C}"/>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3" name="Straight Connector 222">
                <a:extLst>
                  <a:ext uri="{FF2B5EF4-FFF2-40B4-BE49-F238E27FC236}">
                    <a16:creationId xmlns:a16="http://schemas.microsoft.com/office/drawing/2014/main" id="{685A1668-6D86-F249-8026-6AA86C17FAD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63675D7E-14B7-7140-9CB3-80757B2984EB}"/>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AA8EDF56-C220-B849-B434-9418EE17A3F5}"/>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7" name="Group 216">
              <a:extLst>
                <a:ext uri="{FF2B5EF4-FFF2-40B4-BE49-F238E27FC236}">
                  <a16:creationId xmlns:a16="http://schemas.microsoft.com/office/drawing/2014/main" id="{01665B0F-A641-F947-A7D3-5A6DA71210AD}"/>
                </a:ext>
              </a:extLst>
            </p:cNvPr>
            <p:cNvGrpSpPr/>
            <p:nvPr/>
          </p:nvGrpSpPr>
          <p:grpSpPr>
            <a:xfrm>
              <a:off x="826777" y="2774861"/>
              <a:ext cx="1273968" cy="551001"/>
              <a:chOff x="826777" y="4403971"/>
              <a:chExt cx="1273968" cy="551001"/>
            </a:xfrm>
          </p:grpSpPr>
          <p:sp>
            <p:nvSpPr>
              <p:cNvPr id="218" name="Cube 217">
                <a:extLst>
                  <a:ext uri="{FF2B5EF4-FFF2-40B4-BE49-F238E27FC236}">
                    <a16:creationId xmlns:a16="http://schemas.microsoft.com/office/drawing/2014/main" id="{3CE308EC-39DB-AE44-BC8F-F0D757E448F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19" name="Straight Connector 218">
                <a:extLst>
                  <a:ext uri="{FF2B5EF4-FFF2-40B4-BE49-F238E27FC236}">
                    <a16:creationId xmlns:a16="http://schemas.microsoft.com/office/drawing/2014/main" id="{BB3053C4-5F9A-304D-834F-90D1A62617B9}"/>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1BB1A53F-7E73-7A46-8A70-2CD571ECF5B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1D04D8EC-FBAA-4C4E-AD23-EB5A904CC1C7}"/>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267" name="Group 266">
            <a:extLst>
              <a:ext uri="{FF2B5EF4-FFF2-40B4-BE49-F238E27FC236}">
                <a16:creationId xmlns:a16="http://schemas.microsoft.com/office/drawing/2014/main" id="{55F46B92-A4A9-DB4E-8210-B7B8DD2987AC}"/>
              </a:ext>
            </a:extLst>
          </p:cNvPr>
          <p:cNvGrpSpPr/>
          <p:nvPr/>
        </p:nvGrpSpPr>
        <p:grpSpPr>
          <a:xfrm>
            <a:off x="1219200" y="1411722"/>
            <a:ext cx="6079314" cy="1312818"/>
            <a:chOff x="1282367" y="1399235"/>
            <a:chExt cx="6079314" cy="1312818"/>
          </a:xfrm>
        </p:grpSpPr>
        <p:sp>
          <p:nvSpPr>
            <p:cNvPr id="137" name="AutoShape 7">
              <a:extLst>
                <a:ext uri="{FF2B5EF4-FFF2-40B4-BE49-F238E27FC236}">
                  <a16:creationId xmlns:a16="http://schemas.microsoft.com/office/drawing/2014/main" id="{748FFC93-4CF5-BE4E-A232-2F83AA6F3786}"/>
                </a:ext>
              </a:extLst>
            </p:cNvPr>
            <p:cNvSpPr>
              <a:spLocks noChangeArrowheads="1"/>
            </p:cNvSpPr>
            <p:nvPr/>
          </p:nvSpPr>
          <p:spPr bwMode="auto">
            <a:xfrm>
              <a:off x="1282367" y="2407253"/>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sp>
          <p:nvSpPr>
            <p:cNvPr id="138" name="AutoShape 7">
              <a:extLst>
                <a:ext uri="{FF2B5EF4-FFF2-40B4-BE49-F238E27FC236}">
                  <a16:creationId xmlns:a16="http://schemas.microsoft.com/office/drawing/2014/main" id="{77BF70E7-5E96-564C-939C-C14C8A55B244}"/>
                </a:ext>
              </a:extLst>
            </p:cNvPr>
            <p:cNvSpPr>
              <a:spLocks noChangeArrowheads="1"/>
            </p:cNvSpPr>
            <p:nvPr/>
          </p:nvSpPr>
          <p:spPr bwMode="auto">
            <a:xfrm>
              <a:off x="3449128" y="1399235"/>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sp>
          <p:nvSpPr>
            <p:cNvPr id="139" name="AutoShape 7">
              <a:extLst>
                <a:ext uri="{FF2B5EF4-FFF2-40B4-BE49-F238E27FC236}">
                  <a16:creationId xmlns:a16="http://schemas.microsoft.com/office/drawing/2014/main" id="{C8682EDA-90E2-D54B-BD4D-6A18372EA5CE}"/>
                </a:ext>
              </a:extLst>
            </p:cNvPr>
            <p:cNvSpPr>
              <a:spLocks noChangeArrowheads="1"/>
            </p:cNvSpPr>
            <p:nvPr/>
          </p:nvSpPr>
          <p:spPr bwMode="auto">
            <a:xfrm>
              <a:off x="4918053" y="1399235"/>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sp>
          <p:nvSpPr>
            <p:cNvPr id="145" name="AutoShape 7">
              <a:extLst>
                <a:ext uri="{FF2B5EF4-FFF2-40B4-BE49-F238E27FC236}">
                  <a16:creationId xmlns:a16="http://schemas.microsoft.com/office/drawing/2014/main" id="{370FADB4-B79E-2F4B-B937-F23510C8F6ED}"/>
                </a:ext>
              </a:extLst>
            </p:cNvPr>
            <p:cNvSpPr>
              <a:spLocks noChangeArrowheads="1"/>
            </p:cNvSpPr>
            <p:nvPr/>
          </p:nvSpPr>
          <p:spPr bwMode="auto">
            <a:xfrm>
              <a:off x="3100210" y="2407253"/>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sp>
          <p:nvSpPr>
            <p:cNvPr id="178" name="AutoShape 7">
              <a:extLst>
                <a:ext uri="{FF2B5EF4-FFF2-40B4-BE49-F238E27FC236}">
                  <a16:creationId xmlns:a16="http://schemas.microsoft.com/office/drawing/2014/main" id="{2450392F-E770-4745-A560-5F56537EBE27}"/>
                </a:ext>
              </a:extLst>
            </p:cNvPr>
            <p:cNvSpPr>
              <a:spLocks noChangeArrowheads="1"/>
            </p:cNvSpPr>
            <p:nvPr/>
          </p:nvSpPr>
          <p:spPr bwMode="auto">
            <a:xfrm>
              <a:off x="4918053" y="2407253"/>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sp>
          <p:nvSpPr>
            <p:cNvPr id="211" name="AutoShape 7">
              <a:extLst>
                <a:ext uri="{FF2B5EF4-FFF2-40B4-BE49-F238E27FC236}">
                  <a16:creationId xmlns:a16="http://schemas.microsoft.com/office/drawing/2014/main" id="{56CB978F-18D8-3347-8E37-1FFB763D10BA}"/>
                </a:ext>
              </a:extLst>
            </p:cNvPr>
            <p:cNvSpPr>
              <a:spLocks noChangeArrowheads="1"/>
            </p:cNvSpPr>
            <p:nvPr/>
          </p:nvSpPr>
          <p:spPr bwMode="auto">
            <a:xfrm>
              <a:off x="6735896" y="2407253"/>
              <a:ext cx="625785" cy="304800"/>
            </a:xfrm>
            <a:prstGeom prst="can">
              <a:avLst>
                <a:gd name="adj" fmla="val 43620"/>
              </a:avLst>
            </a:prstGeom>
            <a:solidFill>
              <a:schemeClr val="accent6">
                <a:lumMod val="60000"/>
                <a:lumOff val="40000"/>
              </a:schemeClr>
            </a:solidFill>
            <a:ln w="9525">
              <a:solidFill>
                <a:schemeClr val="bg2"/>
              </a:solid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r>
                <a:rPr lang="en-US" sz="1050" dirty="0">
                  <a:solidFill>
                    <a:schemeClr val="bg1"/>
                  </a:solidFill>
                  <a:ea typeface="+mn-ea"/>
                </a:rPr>
                <a:t>Switch</a:t>
              </a:r>
            </a:p>
            <a:p>
              <a:pPr algn="ctr">
                <a:defRPr/>
              </a:pPr>
              <a:endParaRPr lang="en-US" sz="1050" dirty="0">
                <a:solidFill>
                  <a:schemeClr val="bg1"/>
                </a:solidFill>
                <a:ea typeface="+mn-ea"/>
              </a:endParaRPr>
            </a:p>
          </p:txBody>
        </p:sp>
        <p:cxnSp>
          <p:nvCxnSpPr>
            <p:cNvPr id="243" name="Straight Connector 242">
              <a:extLst>
                <a:ext uri="{FF2B5EF4-FFF2-40B4-BE49-F238E27FC236}">
                  <a16:creationId xmlns:a16="http://schemas.microsoft.com/office/drawing/2014/main" id="{93AD2C56-571F-6141-A0E6-7683B63A052F}"/>
                </a:ext>
              </a:extLst>
            </p:cNvPr>
            <p:cNvCxnSpPr>
              <a:cxnSpLocks/>
              <a:stCxn id="137" idx="1"/>
              <a:endCxn id="138" idx="3"/>
            </p:cNvCxnSpPr>
            <p:nvPr/>
          </p:nvCxnSpPr>
          <p:spPr bwMode="auto">
            <a:xfrm flipV="1">
              <a:off x="1595260" y="1704035"/>
              <a:ext cx="2166761"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4" name="Straight Connector 243">
              <a:extLst>
                <a:ext uri="{FF2B5EF4-FFF2-40B4-BE49-F238E27FC236}">
                  <a16:creationId xmlns:a16="http://schemas.microsoft.com/office/drawing/2014/main" id="{D8BB9537-271B-4040-9EC0-A080C13291D6}"/>
                </a:ext>
              </a:extLst>
            </p:cNvPr>
            <p:cNvCxnSpPr>
              <a:cxnSpLocks/>
              <a:stCxn id="137" idx="1"/>
              <a:endCxn id="139" idx="3"/>
            </p:cNvCxnSpPr>
            <p:nvPr/>
          </p:nvCxnSpPr>
          <p:spPr bwMode="auto">
            <a:xfrm flipV="1">
              <a:off x="1595260" y="1704035"/>
              <a:ext cx="3635686"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8" name="Straight Connector 247">
              <a:extLst>
                <a:ext uri="{FF2B5EF4-FFF2-40B4-BE49-F238E27FC236}">
                  <a16:creationId xmlns:a16="http://schemas.microsoft.com/office/drawing/2014/main" id="{D346C3B1-A81B-1E42-A53C-CB03598E3CC0}"/>
                </a:ext>
              </a:extLst>
            </p:cNvPr>
            <p:cNvCxnSpPr>
              <a:cxnSpLocks/>
              <a:stCxn id="145" idx="1"/>
              <a:endCxn id="138" idx="3"/>
            </p:cNvCxnSpPr>
            <p:nvPr/>
          </p:nvCxnSpPr>
          <p:spPr bwMode="auto">
            <a:xfrm flipV="1">
              <a:off x="3413103" y="1704035"/>
              <a:ext cx="348918"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1" name="Straight Connector 250">
              <a:extLst>
                <a:ext uri="{FF2B5EF4-FFF2-40B4-BE49-F238E27FC236}">
                  <a16:creationId xmlns:a16="http://schemas.microsoft.com/office/drawing/2014/main" id="{1FBAFC5B-2379-864F-85C8-9BB7FA2108B8}"/>
                </a:ext>
              </a:extLst>
            </p:cNvPr>
            <p:cNvCxnSpPr>
              <a:cxnSpLocks/>
              <a:stCxn id="145" idx="1"/>
              <a:endCxn id="139" idx="3"/>
            </p:cNvCxnSpPr>
            <p:nvPr/>
          </p:nvCxnSpPr>
          <p:spPr bwMode="auto">
            <a:xfrm flipV="1">
              <a:off x="3413103" y="1704035"/>
              <a:ext cx="1817843"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4" name="Straight Connector 253">
              <a:extLst>
                <a:ext uri="{FF2B5EF4-FFF2-40B4-BE49-F238E27FC236}">
                  <a16:creationId xmlns:a16="http://schemas.microsoft.com/office/drawing/2014/main" id="{7E4FC127-9A97-D04C-A1E3-3F6F7993CDD2}"/>
                </a:ext>
              </a:extLst>
            </p:cNvPr>
            <p:cNvCxnSpPr>
              <a:cxnSpLocks/>
              <a:stCxn id="178" idx="1"/>
              <a:endCxn id="138" idx="3"/>
            </p:cNvCxnSpPr>
            <p:nvPr/>
          </p:nvCxnSpPr>
          <p:spPr bwMode="auto">
            <a:xfrm flipH="1" flipV="1">
              <a:off x="3762021" y="1704035"/>
              <a:ext cx="1468925"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7" name="Straight Connector 256">
              <a:extLst>
                <a:ext uri="{FF2B5EF4-FFF2-40B4-BE49-F238E27FC236}">
                  <a16:creationId xmlns:a16="http://schemas.microsoft.com/office/drawing/2014/main" id="{65667B1A-20AE-FA42-8109-165F6C77F107}"/>
                </a:ext>
              </a:extLst>
            </p:cNvPr>
            <p:cNvCxnSpPr>
              <a:cxnSpLocks/>
              <a:stCxn id="211" idx="1"/>
              <a:endCxn id="138" idx="3"/>
            </p:cNvCxnSpPr>
            <p:nvPr/>
          </p:nvCxnSpPr>
          <p:spPr bwMode="auto">
            <a:xfrm flipH="1" flipV="1">
              <a:off x="3762021" y="1704035"/>
              <a:ext cx="3286768"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60" name="Straight Connector 259">
              <a:extLst>
                <a:ext uri="{FF2B5EF4-FFF2-40B4-BE49-F238E27FC236}">
                  <a16:creationId xmlns:a16="http://schemas.microsoft.com/office/drawing/2014/main" id="{60196EA5-3A5E-2B45-8103-84622E27770B}"/>
                </a:ext>
              </a:extLst>
            </p:cNvPr>
            <p:cNvCxnSpPr>
              <a:cxnSpLocks/>
              <a:stCxn id="211" idx="1"/>
              <a:endCxn id="139" idx="3"/>
            </p:cNvCxnSpPr>
            <p:nvPr/>
          </p:nvCxnSpPr>
          <p:spPr bwMode="auto">
            <a:xfrm flipH="1" flipV="1">
              <a:off x="5230946" y="1704035"/>
              <a:ext cx="1817843"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63" name="Straight Connector 262">
              <a:extLst>
                <a:ext uri="{FF2B5EF4-FFF2-40B4-BE49-F238E27FC236}">
                  <a16:creationId xmlns:a16="http://schemas.microsoft.com/office/drawing/2014/main" id="{0E53A452-34C8-304B-9AA9-1F5FA4316E90}"/>
                </a:ext>
              </a:extLst>
            </p:cNvPr>
            <p:cNvCxnSpPr>
              <a:cxnSpLocks/>
              <a:stCxn id="178" idx="1"/>
              <a:endCxn id="139" idx="3"/>
            </p:cNvCxnSpPr>
            <p:nvPr/>
          </p:nvCxnSpPr>
          <p:spPr bwMode="auto">
            <a:xfrm flipV="1">
              <a:off x="5230946" y="1704035"/>
              <a:ext cx="0" cy="703218"/>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718621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159D-E520-C942-973B-CB6DBD4B3984}"/>
              </a:ext>
            </a:extLst>
          </p:cNvPr>
          <p:cNvSpPr>
            <a:spLocks noGrp="1"/>
          </p:cNvSpPr>
          <p:nvPr>
            <p:ph type="title"/>
          </p:nvPr>
        </p:nvSpPr>
        <p:spPr/>
        <p:txBody>
          <a:bodyPr/>
          <a:lstStyle/>
          <a:p>
            <a:r>
              <a:rPr lang="en-US" dirty="0"/>
              <a:t>Abstraction for tenant VMs</a:t>
            </a:r>
          </a:p>
        </p:txBody>
      </p:sp>
      <p:sp>
        <p:nvSpPr>
          <p:cNvPr id="4" name="Slide Number Placeholder 3">
            <a:extLst>
              <a:ext uri="{FF2B5EF4-FFF2-40B4-BE49-F238E27FC236}">
                <a16:creationId xmlns:a16="http://schemas.microsoft.com/office/drawing/2014/main" id="{F68328AA-D254-3E4A-8E93-2D767DB278D2}"/>
              </a:ext>
            </a:extLst>
          </p:cNvPr>
          <p:cNvSpPr>
            <a:spLocks noGrp="1"/>
          </p:cNvSpPr>
          <p:nvPr>
            <p:ph type="sldNum" sz="quarter" idx="10"/>
          </p:nvPr>
        </p:nvSpPr>
        <p:spPr/>
        <p:txBody>
          <a:bodyPr/>
          <a:lstStyle/>
          <a:p>
            <a:fld id="{5328B5F4-9676-1D47-98AA-AF6FFDAECEFB}" type="slidenum">
              <a:rPr lang="en-US" altLang="en-US" smtClean="0"/>
              <a:pPr/>
              <a:t>21</a:t>
            </a:fld>
            <a:endParaRPr lang="en-US" altLang="en-US"/>
          </a:p>
        </p:txBody>
      </p:sp>
      <p:grpSp>
        <p:nvGrpSpPr>
          <p:cNvPr id="141" name="Group 140">
            <a:extLst>
              <a:ext uri="{FF2B5EF4-FFF2-40B4-BE49-F238E27FC236}">
                <a16:creationId xmlns:a16="http://schemas.microsoft.com/office/drawing/2014/main" id="{7CDC2892-AF13-0D47-AE78-C9EEEAFA2098}"/>
              </a:ext>
            </a:extLst>
          </p:cNvPr>
          <p:cNvGrpSpPr/>
          <p:nvPr/>
        </p:nvGrpSpPr>
        <p:grpSpPr>
          <a:xfrm>
            <a:off x="826777" y="2774861"/>
            <a:ext cx="1273968" cy="2180111"/>
            <a:chOff x="826777" y="2774861"/>
            <a:chExt cx="1273968" cy="2180111"/>
          </a:xfrm>
        </p:grpSpPr>
        <p:grpSp>
          <p:nvGrpSpPr>
            <p:cNvPr id="19" name="Group 18">
              <a:extLst>
                <a:ext uri="{FF2B5EF4-FFF2-40B4-BE49-F238E27FC236}">
                  <a16:creationId xmlns:a16="http://schemas.microsoft.com/office/drawing/2014/main" id="{0D93B5FC-14B3-8447-9E7D-A2CA38CBCE15}"/>
                </a:ext>
              </a:extLst>
            </p:cNvPr>
            <p:cNvGrpSpPr/>
            <p:nvPr/>
          </p:nvGrpSpPr>
          <p:grpSpPr>
            <a:xfrm>
              <a:off x="826777" y="4403971"/>
              <a:ext cx="1273968" cy="551001"/>
              <a:chOff x="826777" y="4403971"/>
              <a:chExt cx="1273968" cy="551001"/>
            </a:xfrm>
          </p:grpSpPr>
          <p:sp>
            <p:nvSpPr>
              <p:cNvPr id="5" name="Cube 4">
                <a:extLst>
                  <a:ext uri="{FF2B5EF4-FFF2-40B4-BE49-F238E27FC236}">
                    <a16:creationId xmlns:a16="http://schemas.microsoft.com/office/drawing/2014/main" id="{08324E8F-7EEE-5342-8D68-EB90F740BDEC}"/>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3" name="Straight Connector 12">
                <a:extLst>
                  <a:ext uri="{FF2B5EF4-FFF2-40B4-BE49-F238E27FC236}">
                    <a16:creationId xmlns:a16="http://schemas.microsoft.com/office/drawing/2014/main" id="{17C2C240-A6CF-094F-8506-5DD7D847DD7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70C74EA-30C9-5D4C-B370-8F3322AAA29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836BDF6-EBE0-F246-B3F3-6705C6D0BEB1}"/>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55DE1A70-3928-AF45-83DF-B67D250C2420}"/>
                </a:ext>
              </a:extLst>
            </p:cNvPr>
            <p:cNvGrpSpPr/>
            <p:nvPr/>
          </p:nvGrpSpPr>
          <p:grpSpPr>
            <a:xfrm>
              <a:off x="826777" y="4078149"/>
              <a:ext cx="1273968" cy="551001"/>
              <a:chOff x="826777" y="4403971"/>
              <a:chExt cx="1273968" cy="551001"/>
            </a:xfrm>
          </p:grpSpPr>
          <p:sp>
            <p:nvSpPr>
              <p:cNvPr id="21" name="Cube 20">
                <a:extLst>
                  <a:ext uri="{FF2B5EF4-FFF2-40B4-BE49-F238E27FC236}">
                    <a16:creationId xmlns:a16="http://schemas.microsoft.com/office/drawing/2014/main" id="{FE218925-155E-1145-90AF-F06A83B6B262}"/>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 name="Straight Connector 21">
                <a:extLst>
                  <a:ext uri="{FF2B5EF4-FFF2-40B4-BE49-F238E27FC236}">
                    <a16:creationId xmlns:a16="http://schemas.microsoft.com/office/drawing/2014/main" id="{0F79F94B-3324-8240-AE03-AFD02249A7A3}"/>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BBAC4D7-9807-824C-9300-654CDC604A8D}"/>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766A874-A3E9-2446-860B-A04BB174BD0F}"/>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DEAD0441-6700-5C41-9E61-371D7C0FCBC6}"/>
                </a:ext>
              </a:extLst>
            </p:cNvPr>
            <p:cNvGrpSpPr/>
            <p:nvPr/>
          </p:nvGrpSpPr>
          <p:grpSpPr>
            <a:xfrm>
              <a:off x="826777" y="3752327"/>
              <a:ext cx="1273968" cy="551001"/>
              <a:chOff x="826777" y="4403971"/>
              <a:chExt cx="1273968" cy="551001"/>
            </a:xfrm>
          </p:grpSpPr>
          <p:sp>
            <p:nvSpPr>
              <p:cNvPr id="26" name="Cube 25">
                <a:extLst>
                  <a:ext uri="{FF2B5EF4-FFF2-40B4-BE49-F238E27FC236}">
                    <a16:creationId xmlns:a16="http://schemas.microsoft.com/office/drawing/2014/main" id="{435141DD-F531-F54F-ABF9-746DF767E2E6}"/>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7" name="Straight Connector 26">
                <a:extLst>
                  <a:ext uri="{FF2B5EF4-FFF2-40B4-BE49-F238E27FC236}">
                    <a16:creationId xmlns:a16="http://schemas.microsoft.com/office/drawing/2014/main" id="{B8BA074E-4955-4D4E-B24F-1511E3F6DA7D}"/>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D92FBA7-8467-DF4F-BFB7-6DF7288A783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3C68C80-D435-F449-A2FA-A80152E19563}"/>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C8E8FF13-F784-804F-B127-215973A6EB8C}"/>
                </a:ext>
              </a:extLst>
            </p:cNvPr>
            <p:cNvGrpSpPr/>
            <p:nvPr/>
          </p:nvGrpSpPr>
          <p:grpSpPr>
            <a:xfrm>
              <a:off x="826777" y="3426505"/>
              <a:ext cx="1273968" cy="551001"/>
              <a:chOff x="826777" y="4403971"/>
              <a:chExt cx="1273968" cy="551001"/>
            </a:xfrm>
          </p:grpSpPr>
          <p:sp>
            <p:nvSpPr>
              <p:cNvPr id="31" name="Cube 30">
                <a:extLst>
                  <a:ext uri="{FF2B5EF4-FFF2-40B4-BE49-F238E27FC236}">
                    <a16:creationId xmlns:a16="http://schemas.microsoft.com/office/drawing/2014/main" id="{F6E349FD-F27F-EF49-858B-ECEAA95F12A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2" name="Straight Connector 31">
                <a:extLst>
                  <a:ext uri="{FF2B5EF4-FFF2-40B4-BE49-F238E27FC236}">
                    <a16:creationId xmlns:a16="http://schemas.microsoft.com/office/drawing/2014/main" id="{5EDE586A-47A6-4D44-A915-AF8D0B1E3F07}"/>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F85FB0F0-EBEA-614C-BCE2-20824B7C998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7416F62-DDE4-EB4D-8FEF-FCE661D5BF72}"/>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35" name="Group 34">
              <a:extLst>
                <a:ext uri="{FF2B5EF4-FFF2-40B4-BE49-F238E27FC236}">
                  <a16:creationId xmlns:a16="http://schemas.microsoft.com/office/drawing/2014/main" id="{0804CAEC-9908-974B-854A-A035B4499EC0}"/>
                </a:ext>
              </a:extLst>
            </p:cNvPr>
            <p:cNvGrpSpPr/>
            <p:nvPr/>
          </p:nvGrpSpPr>
          <p:grpSpPr>
            <a:xfrm>
              <a:off x="826777" y="3100683"/>
              <a:ext cx="1273968" cy="551001"/>
              <a:chOff x="826777" y="4403971"/>
              <a:chExt cx="1273968" cy="551001"/>
            </a:xfrm>
          </p:grpSpPr>
          <p:sp>
            <p:nvSpPr>
              <p:cNvPr id="36" name="Cube 35">
                <a:extLst>
                  <a:ext uri="{FF2B5EF4-FFF2-40B4-BE49-F238E27FC236}">
                    <a16:creationId xmlns:a16="http://schemas.microsoft.com/office/drawing/2014/main" id="{224E5A55-0384-8A48-B53F-50A708D73C7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37" name="Straight Connector 36">
                <a:extLst>
                  <a:ext uri="{FF2B5EF4-FFF2-40B4-BE49-F238E27FC236}">
                    <a16:creationId xmlns:a16="http://schemas.microsoft.com/office/drawing/2014/main" id="{96CF53F6-66BE-F04E-8732-5C2760A55E1B}"/>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25A71D5E-2D48-0446-8576-DBADB2B0925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B211560D-57CD-9B46-B5BB-EDA86027B1DE}"/>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40" name="Group 39">
              <a:extLst>
                <a:ext uri="{FF2B5EF4-FFF2-40B4-BE49-F238E27FC236}">
                  <a16:creationId xmlns:a16="http://schemas.microsoft.com/office/drawing/2014/main" id="{45C1EC14-FA8D-D94C-B612-8652FA00A70B}"/>
                </a:ext>
              </a:extLst>
            </p:cNvPr>
            <p:cNvGrpSpPr/>
            <p:nvPr/>
          </p:nvGrpSpPr>
          <p:grpSpPr>
            <a:xfrm>
              <a:off x="826777" y="2774861"/>
              <a:ext cx="1273968" cy="551001"/>
              <a:chOff x="826777" y="4403971"/>
              <a:chExt cx="1273968" cy="551001"/>
            </a:xfrm>
          </p:grpSpPr>
          <p:sp>
            <p:nvSpPr>
              <p:cNvPr id="41" name="Cube 40">
                <a:extLst>
                  <a:ext uri="{FF2B5EF4-FFF2-40B4-BE49-F238E27FC236}">
                    <a16:creationId xmlns:a16="http://schemas.microsoft.com/office/drawing/2014/main" id="{F203DAC1-3754-924A-93DF-2F096AB332A5}"/>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42" name="Straight Connector 41">
                <a:extLst>
                  <a:ext uri="{FF2B5EF4-FFF2-40B4-BE49-F238E27FC236}">
                    <a16:creationId xmlns:a16="http://schemas.microsoft.com/office/drawing/2014/main" id="{0B30F548-1FD9-B849-8559-C776D919C18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C6732C22-DE2B-3142-8E84-4A3D566801D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1C29DE68-5829-AC4C-9D95-C1355CD82BE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144" name="Group 143">
            <a:extLst>
              <a:ext uri="{FF2B5EF4-FFF2-40B4-BE49-F238E27FC236}">
                <a16:creationId xmlns:a16="http://schemas.microsoft.com/office/drawing/2014/main" id="{86EB23B7-52AE-9E40-9A68-1690D5BC0F86}"/>
              </a:ext>
            </a:extLst>
          </p:cNvPr>
          <p:cNvGrpSpPr/>
          <p:nvPr/>
        </p:nvGrpSpPr>
        <p:grpSpPr>
          <a:xfrm>
            <a:off x="2644620" y="2774861"/>
            <a:ext cx="1273968" cy="2180111"/>
            <a:chOff x="826777" y="2774861"/>
            <a:chExt cx="1273968" cy="2180111"/>
          </a:xfrm>
        </p:grpSpPr>
        <p:grpSp>
          <p:nvGrpSpPr>
            <p:cNvPr id="146" name="Group 145">
              <a:extLst>
                <a:ext uri="{FF2B5EF4-FFF2-40B4-BE49-F238E27FC236}">
                  <a16:creationId xmlns:a16="http://schemas.microsoft.com/office/drawing/2014/main" id="{BF06C694-1A8D-AF45-A9F2-1FB14496154C}"/>
                </a:ext>
              </a:extLst>
            </p:cNvPr>
            <p:cNvGrpSpPr/>
            <p:nvPr/>
          </p:nvGrpSpPr>
          <p:grpSpPr>
            <a:xfrm>
              <a:off x="826777" y="4403971"/>
              <a:ext cx="1273968" cy="551001"/>
              <a:chOff x="826777" y="4403971"/>
              <a:chExt cx="1273968" cy="551001"/>
            </a:xfrm>
          </p:grpSpPr>
          <p:sp>
            <p:nvSpPr>
              <p:cNvPr id="172" name="Cube 171">
                <a:extLst>
                  <a:ext uri="{FF2B5EF4-FFF2-40B4-BE49-F238E27FC236}">
                    <a16:creationId xmlns:a16="http://schemas.microsoft.com/office/drawing/2014/main" id="{E8FA4687-E105-8A48-8B3B-C01D6A15C017}"/>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73" name="Straight Connector 172">
                <a:extLst>
                  <a:ext uri="{FF2B5EF4-FFF2-40B4-BE49-F238E27FC236}">
                    <a16:creationId xmlns:a16="http://schemas.microsoft.com/office/drawing/2014/main" id="{2F170790-8548-B747-9771-4AFC9E7A897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32BE0888-E88A-0A48-9DE2-6E51CFCE2D51}"/>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1EFE5589-20C3-6D4F-B1B9-79CA300B9F59}"/>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7" name="Group 146">
              <a:extLst>
                <a:ext uri="{FF2B5EF4-FFF2-40B4-BE49-F238E27FC236}">
                  <a16:creationId xmlns:a16="http://schemas.microsoft.com/office/drawing/2014/main" id="{7A453E1F-51CC-DA46-913F-AA6A7E12FD78}"/>
                </a:ext>
              </a:extLst>
            </p:cNvPr>
            <p:cNvGrpSpPr/>
            <p:nvPr/>
          </p:nvGrpSpPr>
          <p:grpSpPr>
            <a:xfrm>
              <a:off x="826777" y="4078149"/>
              <a:ext cx="1273968" cy="551001"/>
              <a:chOff x="826777" y="4403971"/>
              <a:chExt cx="1273968" cy="551001"/>
            </a:xfrm>
          </p:grpSpPr>
          <p:sp>
            <p:nvSpPr>
              <p:cNvPr id="168" name="Cube 167">
                <a:extLst>
                  <a:ext uri="{FF2B5EF4-FFF2-40B4-BE49-F238E27FC236}">
                    <a16:creationId xmlns:a16="http://schemas.microsoft.com/office/drawing/2014/main" id="{1137F202-9313-B543-9220-243AE20FC29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9" name="Straight Connector 168">
                <a:extLst>
                  <a:ext uri="{FF2B5EF4-FFF2-40B4-BE49-F238E27FC236}">
                    <a16:creationId xmlns:a16="http://schemas.microsoft.com/office/drawing/2014/main" id="{81D58821-C0EF-1A42-88B1-F6447F543990}"/>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1CDFDD5A-D743-6945-9CA0-88D44E3287C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4FEEE8B7-B685-944E-9BE0-EF4FC5DAD55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8" name="Group 147">
              <a:extLst>
                <a:ext uri="{FF2B5EF4-FFF2-40B4-BE49-F238E27FC236}">
                  <a16:creationId xmlns:a16="http://schemas.microsoft.com/office/drawing/2014/main" id="{F46663B4-AB54-3343-88E2-3F060BD5BB4C}"/>
                </a:ext>
              </a:extLst>
            </p:cNvPr>
            <p:cNvGrpSpPr/>
            <p:nvPr/>
          </p:nvGrpSpPr>
          <p:grpSpPr>
            <a:xfrm>
              <a:off x="826777" y="3752327"/>
              <a:ext cx="1273968" cy="551001"/>
              <a:chOff x="826777" y="4403971"/>
              <a:chExt cx="1273968" cy="551001"/>
            </a:xfrm>
          </p:grpSpPr>
          <p:sp>
            <p:nvSpPr>
              <p:cNvPr id="164" name="Cube 163">
                <a:extLst>
                  <a:ext uri="{FF2B5EF4-FFF2-40B4-BE49-F238E27FC236}">
                    <a16:creationId xmlns:a16="http://schemas.microsoft.com/office/drawing/2014/main" id="{CCAEC7EB-18D2-B645-A176-541DEAC1EEA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5" name="Straight Connector 164">
                <a:extLst>
                  <a:ext uri="{FF2B5EF4-FFF2-40B4-BE49-F238E27FC236}">
                    <a16:creationId xmlns:a16="http://schemas.microsoft.com/office/drawing/2014/main" id="{591F8347-6E8A-9048-B748-02E496A6A1C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F249AD2-5396-ED4B-A17A-289BAED588C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8073A26B-1E30-FC48-9EBF-3D5428AB4113}"/>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49" name="Group 148">
              <a:extLst>
                <a:ext uri="{FF2B5EF4-FFF2-40B4-BE49-F238E27FC236}">
                  <a16:creationId xmlns:a16="http://schemas.microsoft.com/office/drawing/2014/main" id="{4A0395E3-D8AD-6C43-8FF0-2B5DD047EA23}"/>
                </a:ext>
              </a:extLst>
            </p:cNvPr>
            <p:cNvGrpSpPr/>
            <p:nvPr/>
          </p:nvGrpSpPr>
          <p:grpSpPr>
            <a:xfrm>
              <a:off x="826777" y="3426505"/>
              <a:ext cx="1273968" cy="551001"/>
              <a:chOff x="826777" y="4403971"/>
              <a:chExt cx="1273968" cy="551001"/>
            </a:xfrm>
          </p:grpSpPr>
          <p:sp>
            <p:nvSpPr>
              <p:cNvPr id="160" name="Cube 159">
                <a:extLst>
                  <a:ext uri="{FF2B5EF4-FFF2-40B4-BE49-F238E27FC236}">
                    <a16:creationId xmlns:a16="http://schemas.microsoft.com/office/drawing/2014/main" id="{B55F6DC4-0B9E-684E-BF5B-A257E9CD430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61" name="Straight Connector 160">
                <a:extLst>
                  <a:ext uri="{FF2B5EF4-FFF2-40B4-BE49-F238E27FC236}">
                    <a16:creationId xmlns:a16="http://schemas.microsoft.com/office/drawing/2014/main" id="{A692F5F6-BE72-1943-984B-36658C0B85CB}"/>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5FEC9F8-1CE4-654D-BDD5-50E9C955E72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864B464F-B954-3946-998E-6C5B961EC24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50" name="Group 149">
              <a:extLst>
                <a:ext uri="{FF2B5EF4-FFF2-40B4-BE49-F238E27FC236}">
                  <a16:creationId xmlns:a16="http://schemas.microsoft.com/office/drawing/2014/main" id="{554ED193-E1ED-8045-8B86-466124A95C0E}"/>
                </a:ext>
              </a:extLst>
            </p:cNvPr>
            <p:cNvGrpSpPr/>
            <p:nvPr/>
          </p:nvGrpSpPr>
          <p:grpSpPr>
            <a:xfrm>
              <a:off x="826777" y="3100683"/>
              <a:ext cx="1273968" cy="551001"/>
              <a:chOff x="826777" y="4403971"/>
              <a:chExt cx="1273968" cy="551001"/>
            </a:xfrm>
          </p:grpSpPr>
          <p:sp>
            <p:nvSpPr>
              <p:cNvPr id="156" name="Cube 155">
                <a:extLst>
                  <a:ext uri="{FF2B5EF4-FFF2-40B4-BE49-F238E27FC236}">
                    <a16:creationId xmlns:a16="http://schemas.microsoft.com/office/drawing/2014/main" id="{E4B6BCB0-F76B-7648-AD89-67C02B6D72B0}"/>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57" name="Straight Connector 156">
                <a:extLst>
                  <a:ext uri="{FF2B5EF4-FFF2-40B4-BE49-F238E27FC236}">
                    <a16:creationId xmlns:a16="http://schemas.microsoft.com/office/drawing/2014/main" id="{07788E4C-0B40-4545-8DF5-721171067F38}"/>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99A56EBD-B075-FB4A-8F81-9C002A38246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CCAEC7E7-EAFD-9145-9D9A-9D6F3176137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51" name="Group 150">
              <a:extLst>
                <a:ext uri="{FF2B5EF4-FFF2-40B4-BE49-F238E27FC236}">
                  <a16:creationId xmlns:a16="http://schemas.microsoft.com/office/drawing/2014/main" id="{FBF155BB-6494-F04E-A1B6-28367EE21077}"/>
                </a:ext>
              </a:extLst>
            </p:cNvPr>
            <p:cNvGrpSpPr/>
            <p:nvPr/>
          </p:nvGrpSpPr>
          <p:grpSpPr>
            <a:xfrm>
              <a:off x="826777" y="2774861"/>
              <a:ext cx="1273968" cy="551001"/>
              <a:chOff x="826777" y="4403971"/>
              <a:chExt cx="1273968" cy="551001"/>
            </a:xfrm>
          </p:grpSpPr>
          <p:sp>
            <p:nvSpPr>
              <p:cNvPr id="152" name="Cube 151">
                <a:extLst>
                  <a:ext uri="{FF2B5EF4-FFF2-40B4-BE49-F238E27FC236}">
                    <a16:creationId xmlns:a16="http://schemas.microsoft.com/office/drawing/2014/main" id="{2CEB12E3-F3B1-E041-837C-FC54CDC8F71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53" name="Straight Connector 152">
                <a:extLst>
                  <a:ext uri="{FF2B5EF4-FFF2-40B4-BE49-F238E27FC236}">
                    <a16:creationId xmlns:a16="http://schemas.microsoft.com/office/drawing/2014/main" id="{C81261EA-587F-9C47-BB88-3DE1AC006802}"/>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A9F9FBA9-E2CA-E64F-9C21-10FDB9FEDEA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9FA771D4-95F1-3549-A92D-6EAFB9096D5A}"/>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177" name="Group 176">
            <a:extLst>
              <a:ext uri="{FF2B5EF4-FFF2-40B4-BE49-F238E27FC236}">
                <a16:creationId xmlns:a16="http://schemas.microsoft.com/office/drawing/2014/main" id="{CC428CD4-0D9D-484F-9C31-8A80537612D7}"/>
              </a:ext>
            </a:extLst>
          </p:cNvPr>
          <p:cNvGrpSpPr/>
          <p:nvPr/>
        </p:nvGrpSpPr>
        <p:grpSpPr>
          <a:xfrm>
            <a:off x="4462463" y="2774861"/>
            <a:ext cx="1273968" cy="2180111"/>
            <a:chOff x="826777" y="2774861"/>
            <a:chExt cx="1273968" cy="2180111"/>
          </a:xfrm>
        </p:grpSpPr>
        <p:grpSp>
          <p:nvGrpSpPr>
            <p:cNvPr id="179" name="Group 178">
              <a:extLst>
                <a:ext uri="{FF2B5EF4-FFF2-40B4-BE49-F238E27FC236}">
                  <a16:creationId xmlns:a16="http://schemas.microsoft.com/office/drawing/2014/main" id="{CA939462-1C49-D340-BCD4-59554EBC181B}"/>
                </a:ext>
              </a:extLst>
            </p:cNvPr>
            <p:cNvGrpSpPr/>
            <p:nvPr/>
          </p:nvGrpSpPr>
          <p:grpSpPr>
            <a:xfrm>
              <a:off x="826777" y="4403971"/>
              <a:ext cx="1273968" cy="551001"/>
              <a:chOff x="826777" y="4403971"/>
              <a:chExt cx="1273968" cy="551001"/>
            </a:xfrm>
          </p:grpSpPr>
          <p:sp>
            <p:nvSpPr>
              <p:cNvPr id="205" name="Cube 204">
                <a:extLst>
                  <a:ext uri="{FF2B5EF4-FFF2-40B4-BE49-F238E27FC236}">
                    <a16:creationId xmlns:a16="http://schemas.microsoft.com/office/drawing/2014/main" id="{E94E944A-3BC1-494E-9F91-614AAF9ED10F}"/>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06" name="Straight Connector 205">
                <a:extLst>
                  <a:ext uri="{FF2B5EF4-FFF2-40B4-BE49-F238E27FC236}">
                    <a16:creationId xmlns:a16="http://schemas.microsoft.com/office/drawing/2014/main" id="{D17AB4FD-5177-9843-84C6-0830726EB158}"/>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9A11D301-8983-0742-AA1D-BE9F6BAB8DC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24847E52-C219-204A-BD0E-7A32D3F69ADA}"/>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0" name="Group 179">
              <a:extLst>
                <a:ext uri="{FF2B5EF4-FFF2-40B4-BE49-F238E27FC236}">
                  <a16:creationId xmlns:a16="http://schemas.microsoft.com/office/drawing/2014/main" id="{34208634-C457-7A42-AC71-8AD80EFB999C}"/>
                </a:ext>
              </a:extLst>
            </p:cNvPr>
            <p:cNvGrpSpPr/>
            <p:nvPr/>
          </p:nvGrpSpPr>
          <p:grpSpPr>
            <a:xfrm>
              <a:off x="826777" y="4078149"/>
              <a:ext cx="1273968" cy="551001"/>
              <a:chOff x="826777" y="4403971"/>
              <a:chExt cx="1273968" cy="551001"/>
            </a:xfrm>
          </p:grpSpPr>
          <p:sp>
            <p:nvSpPr>
              <p:cNvPr id="201" name="Cube 200">
                <a:extLst>
                  <a:ext uri="{FF2B5EF4-FFF2-40B4-BE49-F238E27FC236}">
                    <a16:creationId xmlns:a16="http://schemas.microsoft.com/office/drawing/2014/main" id="{092C57F4-B081-B245-AD0D-57DA0EE5B48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02" name="Straight Connector 201">
                <a:extLst>
                  <a:ext uri="{FF2B5EF4-FFF2-40B4-BE49-F238E27FC236}">
                    <a16:creationId xmlns:a16="http://schemas.microsoft.com/office/drawing/2014/main" id="{6F2A19F1-4435-B74F-8DFA-1916BABEC5C7}"/>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63A23A87-F5F9-E346-A88E-87E390701D22}"/>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62515918-396C-F547-8ACE-25D3EF9312E7}"/>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1" name="Group 180">
              <a:extLst>
                <a:ext uri="{FF2B5EF4-FFF2-40B4-BE49-F238E27FC236}">
                  <a16:creationId xmlns:a16="http://schemas.microsoft.com/office/drawing/2014/main" id="{DDFFEE45-7899-404D-BD3C-FC2D8DAB6E3E}"/>
                </a:ext>
              </a:extLst>
            </p:cNvPr>
            <p:cNvGrpSpPr/>
            <p:nvPr/>
          </p:nvGrpSpPr>
          <p:grpSpPr>
            <a:xfrm>
              <a:off x="826777" y="3752327"/>
              <a:ext cx="1273968" cy="551001"/>
              <a:chOff x="826777" y="4403971"/>
              <a:chExt cx="1273968" cy="551001"/>
            </a:xfrm>
          </p:grpSpPr>
          <p:sp>
            <p:nvSpPr>
              <p:cNvPr id="197" name="Cube 196">
                <a:extLst>
                  <a:ext uri="{FF2B5EF4-FFF2-40B4-BE49-F238E27FC236}">
                    <a16:creationId xmlns:a16="http://schemas.microsoft.com/office/drawing/2014/main" id="{A15948FD-F13B-D64E-B77B-CBF47E828494}"/>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8" name="Straight Connector 197">
                <a:extLst>
                  <a:ext uri="{FF2B5EF4-FFF2-40B4-BE49-F238E27FC236}">
                    <a16:creationId xmlns:a16="http://schemas.microsoft.com/office/drawing/2014/main" id="{BC2B963A-B0A9-CE4C-8DE4-FB5DEB4DDE3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CA6AA6B7-915F-614C-94FC-4064A7998B9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BF53E79D-609A-764B-8BD9-07650F1BF304}"/>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2" name="Group 181">
              <a:extLst>
                <a:ext uri="{FF2B5EF4-FFF2-40B4-BE49-F238E27FC236}">
                  <a16:creationId xmlns:a16="http://schemas.microsoft.com/office/drawing/2014/main" id="{4F66FFE7-43A0-624E-BA28-3371DEC369CA}"/>
                </a:ext>
              </a:extLst>
            </p:cNvPr>
            <p:cNvGrpSpPr/>
            <p:nvPr/>
          </p:nvGrpSpPr>
          <p:grpSpPr>
            <a:xfrm>
              <a:off x="826777" y="3426505"/>
              <a:ext cx="1273968" cy="551001"/>
              <a:chOff x="826777" y="4403971"/>
              <a:chExt cx="1273968" cy="551001"/>
            </a:xfrm>
          </p:grpSpPr>
          <p:sp>
            <p:nvSpPr>
              <p:cNvPr id="193" name="Cube 192">
                <a:extLst>
                  <a:ext uri="{FF2B5EF4-FFF2-40B4-BE49-F238E27FC236}">
                    <a16:creationId xmlns:a16="http://schemas.microsoft.com/office/drawing/2014/main" id="{26483546-4B70-A44C-A329-E0DFD605C7FB}"/>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4" name="Straight Connector 193">
                <a:extLst>
                  <a:ext uri="{FF2B5EF4-FFF2-40B4-BE49-F238E27FC236}">
                    <a16:creationId xmlns:a16="http://schemas.microsoft.com/office/drawing/2014/main" id="{1677A47E-BD89-914F-BD47-E45E8C4CB6D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514BB095-F538-BD4B-BF01-4DB3E3204C5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B0FF6C2A-4376-304F-A992-A54E364D0E28}"/>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3" name="Group 182">
              <a:extLst>
                <a:ext uri="{FF2B5EF4-FFF2-40B4-BE49-F238E27FC236}">
                  <a16:creationId xmlns:a16="http://schemas.microsoft.com/office/drawing/2014/main" id="{BB19ED4E-502A-CB42-813D-03F200EED5E7}"/>
                </a:ext>
              </a:extLst>
            </p:cNvPr>
            <p:cNvGrpSpPr/>
            <p:nvPr/>
          </p:nvGrpSpPr>
          <p:grpSpPr>
            <a:xfrm>
              <a:off x="826777" y="3100683"/>
              <a:ext cx="1273968" cy="551001"/>
              <a:chOff x="826777" y="4403971"/>
              <a:chExt cx="1273968" cy="551001"/>
            </a:xfrm>
          </p:grpSpPr>
          <p:sp>
            <p:nvSpPr>
              <p:cNvPr id="189" name="Cube 188">
                <a:extLst>
                  <a:ext uri="{FF2B5EF4-FFF2-40B4-BE49-F238E27FC236}">
                    <a16:creationId xmlns:a16="http://schemas.microsoft.com/office/drawing/2014/main" id="{FB1BA959-0419-C946-9287-B02A956BB66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90" name="Straight Connector 189">
                <a:extLst>
                  <a:ext uri="{FF2B5EF4-FFF2-40B4-BE49-F238E27FC236}">
                    <a16:creationId xmlns:a16="http://schemas.microsoft.com/office/drawing/2014/main" id="{2CDB529F-6FA9-B548-9368-A1D28702027A}"/>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2455F5ED-CDB3-F946-8F29-D88F4739F079}"/>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6E249341-583F-2D49-BF50-D4827A06013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184" name="Group 183">
              <a:extLst>
                <a:ext uri="{FF2B5EF4-FFF2-40B4-BE49-F238E27FC236}">
                  <a16:creationId xmlns:a16="http://schemas.microsoft.com/office/drawing/2014/main" id="{9430B7DD-A0BA-0A41-A843-D3305498C930}"/>
                </a:ext>
              </a:extLst>
            </p:cNvPr>
            <p:cNvGrpSpPr/>
            <p:nvPr/>
          </p:nvGrpSpPr>
          <p:grpSpPr>
            <a:xfrm>
              <a:off x="826777" y="2774861"/>
              <a:ext cx="1273968" cy="551001"/>
              <a:chOff x="826777" y="4403971"/>
              <a:chExt cx="1273968" cy="551001"/>
            </a:xfrm>
          </p:grpSpPr>
          <p:sp>
            <p:nvSpPr>
              <p:cNvPr id="185" name="Cube 184">
                <a:extLst>
                  <a:ext uri="{FF2B5EF4-FFF2-40B4-BE49-F238E27FC236}">
                    <a16:creationId xmlns:a16="http://schemas.microsoft.com/office/drawing/2014/main" id="{F3371C78-34A4-3E49-B88B-2E762AA12F7E}"/>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86" name="Straight Connector 185">
                <a:extLst>
                  <a:ext uri="{FF2B5EF4-FFF2-40B4-BE49-F238E27FC236}">
                    <a16:creationId xmlns:a16="http://schemas.microsoft.com/office/drawing/2014/main" id="{01291548-AD23-F24E-AC1B-489F570D50F1}"/>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72D3F0C7-2328-C64B-9DFB-64B6FBF432E6}"/>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D6CB4C23-9918-6C49-AFB2-FB2C5762B6B6}"/>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grpSp>
        <p:nvGrpSpPr>
          <p:cNvPr id="210" name="Group 209">
            <a:extLst>
              <a:ext uri="{FF2B5EF4-FFF2-40B4-BE49-F238E27FC236}">
                <a16:creationId xmlns:a16="http://schemas.microsoft.com/office/drawing/2014/main" id="{E1FCD5B3-676D-8E4E-BE1D-B868B7FD3283}"/>
              </a:ext>
            </a:extLst>
          </p:cNvPr>
          <p:cNvGrpSpPr/>
          <p:nvPr/>
        </p:nvGrpSpPr>
        <p:grpSpPr>
          <a:xfrm>
            <a:off x="6280306" y="2774861"/>
            <a:ext cx="1273968" cy="2180111"/>
            <a:chOff x="826777" y="2774861"/>
            <a:chExt cx="1273968" cy="2180111"/>
          </a:xfrm>
        </p:grpSpPr>
        <p:grpSp>
          <p:nvGrpSpPr>
            <p:cNvPr id="212" name="Group 211">
              <a:extLst>
                <a:ext uri="{FF2B5EF4-FFF2-40B4-BE49-F238E27FC236}">
                  <a16:creationId xmlns:a16="http://schemas.microsoft.com/office/drawing/2014/main" id="{F5047582-3752-AF45-9290-626938713F48}"/>
                </a:ext>
              </a:extLst>
            </p:cNvPr>
            <p:cNvGrpSpPr/>
            <p:nvPr/>
          </p:nvGrpSpPr>
          <p:grpSpPr>
            <a:xfrm>
              <a:off x="826777" y="4403971"/>
              <a:ext cx="1273968" cy="551001"/>
              <a:chOff x="826777" y="4403971"/>
              <a:chExt cx="1273968" cy="551001"/>
            </a:xfrm>
          </p:grpSpPr>
          <p:sp>
            <p:nvSpPr>
              <p:cNvPr id="238" name="Cube 237">
                <a:extLst>
                  <a:ext uri="{FF2B5EF4-FFF2-40B4-BE49-F238E27FC236}">
                    <a16:creationId xmlns:a16="http://schemas.microsoft.com/office/drawing/2014/main" id="{CA2D0809-965C-3741-9518-16068A591B9B}"/>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9" name="Straight Connector 238">
                <a:extLst>
                  <a:ext uri="{FF2B5EF4-FFF2-40B4-BE49-F238E27FC236}">
                    <a16:creationId xmlns:a16="http://schemas.microsoft.com/office/drawing/2014/main" id="{18FC67A1-2739-2344-B286-EEE52A0E1D6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4AAD7258-5AF9-8847-89D8-A2B90BF59EE7}"/>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EB5D1BCB-FBAA-064D-9118-E72A3F738949}"/>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3" name="Group 212">
              <a:extLst>
                <a:ext uri="{FF2B5EF4-FFF2-40B4-BE49-F238E27FC236}">
                  <a16:creationId xmlns:a16="http://schemas.microsoft.com/office/drawing/2014/main" id="{018C0480-03FE-9B49-A4BB-2D869AEA0904}"/>
                </a:ext>
              </a:extLst>
            </p:cNvPr>
            <p:cNvGrpSpPr/>
            <p:nvPr/>
          </p:nvGrpSpPr>
          <p:grpSpPr>
            <a:xfrm>
              <a:off x="826777" y="4078149"/>
              <a:ext cx="1273968" cy="551001"/>
              <a:chOff x="826777" y="4403971"/>
              <a:chExt cx="1273968" cy="551001"/>
            </a:xfrm>
          </p:grpSpPr>
          <p:sp>
            <p:nvSpPr>
              <p:cNvPr id="234" name="Cube 233">
                <a:extLst>
                  <a:ext uri="{FF2B5EF4-FFF2-40B4-BE49-F238E27FC236}">
                    <a16:creationId xmlns:a16="http://schemas.microsoft.com/office/drawing/2014/main" id="{F730EDFC-EA8D-FD4B-B25F-54961D7E096A}"/>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5" name="Straight Connector 234">
                <a:extLst>
                  <a:ext uri="{FF2B5EF4-FFF2-40B4-BE49-F238E27FC236}">
                    <a16:creationId xmlns:a16="http://schemas.microsoft.com/office/drawing/2014/main" id="{F22D3F49-2D33-D34F-BD1D-F5ED58F886D4}"/>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EB6CCEDF-FABA-FE4E-A05F-DB7D354612BF}"/>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D9D77248-8056-9D48-BF39-3F9AC0CCF03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4" name="Group 213">
              <a:extLst>
                <a:ext uri="{FF2B5EF4-FFF2-40B4-BE49-F238E27FC236}">
                  <a16:creationId xmlns:a16="http://schemas.microsoft.com/office/drawing/2014/main" id="{6390ACD4-A6DD-AE47-B1EF-7BF09AD08D7D}"/>
                </a:ext>
              </a:extLst>
            </p:cNvPr>
            <p:cNvGrpSpPr/>
            <p:nvPr/>
          </p:nvGrpSpPr>
          <p:grpSpPr>
            <a:xfrm>
              <a:off x="826777" y="3752327"/>
              <a:ext cx="1273968" cy="551001"/>
              <a:chOff x="826777" y="4403971"/>
              <a:chExt cx="1273968" cy="551001"/>
            </a:xfrm>
          </p:grpSpPr>
          <p:sp>
            <p:nvSpPr>
              <p:cNvPr id="230" name="Cube 229">
                <a:extLst>
                  <a:ext uri="{FF2B5EF4-FFF2-40B4-BE49-F238E27FC236}">
                    <a16:creationId xmlns:a16="http://schemas.microsoft.com/office/drawing/2014/main" id="{3E69C94D-C597-AD40-9234-0CC4F3702C0F}"/>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31" name="Straight Connector 230">
                <a:extLst>
                  <a:ext uri="{FF2B5EF4-FFF2-40B4-BE49-F238E27FC236}">
                    <a16:creationId xmlns:a16="http://schemas.microsoft.com/office/drawing/2014/main" id="{23CE56C1-CCDA-6E42-98F3-4E784A06C88C}"/>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A0D42846-D715-4F4F-9BBD-86946A921F7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2B64570F-28BB-0E4C-A64B-3A8A07B7F94E}"/>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5" name="Group 214">
              <a:extLst>
                <a:ext uri="{FF2B5EF4-FFF2-40B4-BE49-F238E27FC236}">
                  <a16:creationId xmlns:a16="http://schemas.microsoft.com/office/drawing/2014/main" id="{4EF4E6AD-2A50-574C-9560-07A6D2525857}"/>
                </a:ext>
              </a:extLst>
            </p:cNvPr>
            <p:cNvGrpSpPr/>
            <p:nvPr/>
          </p:nvGrpSpPr>
          <p:grpSpPr>
            <a:xfrm>
              <a:off x="826777" y="3426505"/>
              <a:ext cx="1273968" cy="551001"/>
              <a:chOff x="826777" y="4403971"/>
              <a:chExt cx="1273968" cy="551001"/>
            </a:xfrm>
          </p:grpSpPr>
          <p:sp>
            <p:nvSpPr>
              <p:cNvPr id="226" name="Cube 225">
                <a:extLst>
                  <a:ext uri="{FF2B5EF4-FFF2-40B4-BE49-F238E27FC236}">
                    <a16:creationId xmlns:a16="http://schemas.microsoft.com/office/drawing/2014/main" id="{145AF4A9-171F-8A4A-87AF-A6F6AA266C4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7" name="Straight Connector 226">
                <a:extLst>
                  <a:ext uri="{FF2B5EF4-FFF2-40B4-BE49-F238E27FC236}">
                    <a16:creationId xmlns:a16="http://schemas.microsoft.com/office/drawing/2014/main" id="{1A2FA89F-4E93-8941-A78F-17877B727E7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932C2E56-A404-E44C-8024-B9DE01C8FFED}"/>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109ACF8C-EF69-8444-9C83-D3B876BE55D2}"/>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89882AD1-2EFD-0740-A64A-F043BDEB28C9}"/>
                </a:ext>
              </a:extLst>
            </p:cNvPr>
            <p:cNvGrpSpPr/>
            <p:nvPr/>
          </p:nvGrpSpPr>
          <p:grpSpPr>
            <a:xfrm>
              <a:off x="826777" y="3100683"/>
              <a:ext cx="1273968" cy="551001"/>
              <a:chOff x="826777" y="4403971"/>
              <a:chExt cx="1273968" cy="551001"/>
            </a:xfrm>
          </p:grpSpPr>
          <p:sp>
            <p:nvSpPr>
              <p:cNvPr id="222" name="Cube 221">
                <a:extLst>
                  <a:ext uri="{FF2B5EF4-FFF2-40B4-BE49-F238E27FC236}">
                    <a16:creationId xmlns:a16="http://schemas.microsoft.com/office/drawing/2014/main" id="{CD98B05F-8EF5-C549-AC36-3EBE055DFA6C}"/>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23" name="Straight Connector 222">
                <a:extLst>
                  <a:ext uri="{FF2B5EF4-FFF2-40B4-BE49-F238E27FC236}">
                    <a16:creationId xmlns:a16="http://schemas.microsoft.com/office/drawing/2014/main" id="{685A1668-6D86-F249-8026-6AA86C17FADF}"/>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63675D7E-14B7-7140-9CB3-80757B2984EB}"/>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AA8EDF56-C220-B849-B434-9418EE17A3F5}"/>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nvGrpSpPr>
            <p:cNvPr id="217" name="Group 216">
              <a:extLst>
                <a:ext uri="{FF2B5EF4-FFF2-40B4-BE49-F238E27FC236}">
                  <a16:creationId xmlns:a16="http://schemas.microsoft.com/office/drawing/2014/main" id="{01665B0F-A641-F947-A7D3-5A6DA71210AD}"/>
                </a:ext>
              </a:extLst>
            </p:cNvPr>
            <p:cNvGrpSpPr/>
            <p:nvPr/>
          </p:nvGrpSpPr>
          <p:grpSpPr>
            <a:xfrm>
              <a:off x="826777" y="2774861"/>
              <a:ext cx="1273968" cy="551001"/>
              <a:chOff x="826777" y="4403971"/>
              <a:chExt cx="1273968" cy="551001"/>
            </a:xfrm>
          </p:grpSpPr>
          <p:sp>
            <p:nvSpPr>
              <p:cNvPr id="218" name="Cube 217">
                <a:extLst>
                  <a:ext uri="{FF2B5EF4-FFF2-40B4-BE49-F238E27FC236}">
                    <a16:creationId xmlns:a16="http://schemas.microsoft.com/office/drawing/2014/main" id="{3CE308EC-39DB-AE44-BC8F-F0D757E448F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219" name="Straight Connector 218">
                <a:extLst>
                  <a:ext uri="{FF2B5EF4-FFF2-40B4-BE49-F238E27FC236}">
                    <a16:creationId xmlns:a16="http://schemas.microsoft.com/office/drawing/2014/main" id="{BB3053C4-5F9A-304D-834F-90D1A62617B9}"/>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1BB1A53F-7E73-7A46-8A70-2CD571ECF5BE}"/>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1D04D8EC-FBAA-4C4E-AD23-EB5A904CC1C7}"/>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grpSp>
      <p:sp>
        <p:nvSpPr>
          <p:cNvPr id="269" name="Rounded Rectangle 268">
            <a:extLst>
              <a:ext uri="{FF2B5EF4-FFF2-40B4-BE49-F238E27FC236}">
                <a16:creationId xmlns:a16="http://schemas.microsoft.com/office/drawing/2014/main" id="{2CD42350-8D6A-714F-880F-2E76AAB34B67}"/>
              </a:ext>
            </a:extLst>
          </p:cNvPr>
          <p:cNvSpPr/>
          <p:nvPr/>
        </p:nvSpPr>
        <p:spPr bwMode="auto">
          <a:xfrm>
            <a:off x="1428215"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74" name="Rounded Rectangle 273">
            <a:extLst>
              <a:ext uri="{FF2B5EF4-FFF2-40B4-BE49-F238E27FC236}">
                <a16:creationId xmlns:a16="http://schemas.microsoft.com/office/drawing/2014/main" id="{F90E8EA8-F066-194E-B8AB-8A1347292860}"/>
              </a:ext>
            </a:extLst>
          </p:cNvPr>
          <p:cNvSpPr/>
          <p:nvPr/>
        </p:nvSpPr>
        <p:spPr bwMode="auto">
          <a:xfrm>
            <a:off x="1757311"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sp>
        <p:nvSpPr>
          <p:cNvPr id="276" name="Rounded Rectangle 275">
            <a:extLst>
              <a:ext uri="{FF2B5EF4-FFF2-40B4-BE49-F238E27FC236}">
                <a16:creationId xmlns:a16="http://schemas.microsoft.com/office/drawing/2014/main" id="{F9052DF3-0633-154C-9C75-773DD034A8F3}"/>
              </a:ext>
            </a:extLst>
          </p:cNvPr>
          <p:cNvSpPr/>
          <p:nvPr/>
        </p:nvSpPr>
        <p:spPr bwMode="auto">
          <a:xfrm>
            <a:off x="1428215" y="20242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79" name="Rounded Rectangle 278">
            <a:extLst>
              <a:ext uri="{FF2B5EF4-FFF2-40B4-BE49-F238E27FC236}">
                <a16:creationId xmlns:a16="http://schemas.microsoft.com/office/drawing/2014/main" id="{DF7DA981-BC5B-9C4B-B8BD-BDD0BEF1F0B9}"/>
              </a:ext>
            </a:extLst>
          </p:cNvPr>
          <p:cNvSpPr/>
          <p:nvPr/>
        </p:nvSpPr>
        <p:spPr bwMode="auto">
          <a:xfrm>
            <a:off x="1428215"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0" name="Rounded Rectangle 279">
            <a:extLst>
              <a:ext uri="{FF2B5EF4-FFF2-40B4-BE49-F238E27FC236}">
                <a16:creationId xmlns:a16="http://schemas.microsoft.com/office/drawing/2014/main" id="{407332B5-C879-6D42-A2C1-FE3826D00211}"/>
              </a:ext>
            </a:extLst>
          </p:cNvPr>
          <p:cNvSpPr/>
          <p:nvPr/>
        </p:nvSpPr>
        <p:spPr bwMode="auto">
          <a:xfrm>
            <a:off x="1757311"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grpSp>
        <p:nvGrpSpPr>
          <p:cNvPr id="338" name="Group 337">
            <a:extLst>
              <a:ext uri="{FF2B5EF4-FFF2-40B4-BE49-F238E27FC236}">
                <a16:creationId xmlns:a16="http://schemas.microsoft.com/office/drawing/2014/main" id="{D444C550-2811-824F-A18F-EBBE708C1201}"/>
              </a:ext>
            </a:extLst>
          </p:cNvPr>
          <p:cNvGrpSpPr/>
          <p:nvPr/>
        </p:nvGrpSpPr>
        <p:grpSpPr>
          <a:xfrm>
            <a:off x="2941309" y="1656237"/>
            <a:ext cx="1297736" cy="1040768"/>
            <a:chOff x="2941309" y="1665466"/>
            <a:chExt cx="1297736" cy="1040768"/>
          </a:xfrm>
        </p:grpSpPr>
        <p:sp>
          <p:nvSpPr>
            <p:cNvPr id="282" name="Rounded Rectangle 281">
              <a:extLst>
                <a:ext uri="{FF2B5EF4-FFF2-40B4-BE49-F238E27FC236}">
                  <a16:creationId xmlns:a16="http://schemas.microsoft.com/office/drawing/2014/main" id="{F82722D1-D8AF-0B4F-BD8F-D8D4A866F0EE}"/>
                </a:ext>
              </a:extLst>
            </p:cNvPr>
            <p:cNvSpPr/>
            <p:nvPr/>
          </p:nvSpPr>
          <p:spPr bwMode="auto">
            <a:xfrm>
              <a:off x="2941309" y="2401434"/>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3" name="Rounded Rectangle 282">
              <a:extLst>
                <a:ext uri="{FF2B5EF4-FFF2-40B4-BE49-F238E27FC236}">
                  <a16:creationId xmlns:a16="http://schemas.microsoft.com/office/drawing/2014/main" id="{6BEF48C1-DB13-8C49-BA3E-130C6F485312}"/>
                </a:ext>
              </a:extLst>
            </p:cNvPr>
            <p:cNvSpPr/>
            <p:nvPr/>
          </p:nvSpPr>
          <p:spPr bwMode="auto">
            <a:xfrm>
              <a:off x="3270405" y="2401434"/>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5" name="Rounded Rectangle 284">
              <a:extLst>
                <a:ext uri="{FF2B5EF4-FFF2-40B4-BE49-F238E27FC236}">
                  <a16:creationId xmlns:a16="http://schemas.microsoft.com/office/drawing/2014/main" id="{87794B92-8AED-384B-86A9-8F1E2811F8A8}"/>
                </a:ext>
              </a:extLst>
            </p:cNvPr>
            <p:cNvSpPr/>
            <p:nvPr/>
          </p:nvSpPr>
          <p:spPr bwMode="auto">
            <a:xfrm>
              <a:off x="2941309" y="203345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6" name="Rounded Rectangle 285">
              <a:extLst>
                <a:ext uri="{FF2B5EF4-FFF2-40B4-BE49-F238E27FC236}">
                  <a16:creationId xmlns:a16="http://schemas.microsoft.com/office/drawing/2014/main" id="{F7ECFA27-E236-474D-88EC-5543DD18AA8E}"/>
                </a:ext>
              </a:extLst>
            </p:cNvPr>
            <p:cNvSpPr/>
            <p:nvPr/>
          </p:nvSpPr>
          <p:spPr bwMode="auto">
            <a:xfrm>
              <a:off x="3270405" y="203345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7" name="Rounded Rectangle 286">
              <a:extLst>
                <a:ext uri="{FF2B5EF4-FFF2-40B4-BE49-F238E27FC236}">
                  <a16:creationId xmlns:a16="http://schemas.microsoft.com/office/drawing/2014/main" id="{3A02A254-28BC-7541-87ED-562A71BA9F70}"/>
                </a:ext>
              </a:extLst>
            </p:cNvPr>
            <p:cNvSpPr/>
            <p:nvPr/>
          </p:nvSpPr>
          <p:spPr bwMode="auto">
            <a:xfrm>
              <a:off x="2941309" y="1665466"/>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8" name="Rounded Rectangle 287">
              <a:extLst>
                <a:ext uri="{FF2B5EF4-FFF2-40B4-BE49-F238E27FC236}">
                  <a16:creationId xmlns:a16="http://schemas.microsoft.com/office/drawing/2014/main" id="{8479CA02-4621-3746-9346-58A92AD9C695}"/>
                </a:ext>
              </a:extLst>
            </p:cNvPr>
            <p:cNvSpPr/>
            <p:nvPr/>
          </p:nvSpPr>
          <p:spPr bwMode="auto">
            <a:xfrm>
              <a:off x="3270405" y="1665466"/>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91" name="Rounded Rectangle 290">
              <a:extLst>
                <a:ext uri="{FF2B5EF4-FFF2-40B4-BE49-F238E27FC236}">
                  <a16:creationId xmlns:a16="http://schemas.microsoft.com/office/drawing/2014/main" id="{854D5238-6CCD-6B40-8DAC-370153FA04FA}"/>
                </a:ext>
              </a:extLst>
            </p:cNvPr>
            <p:cNvSpPr/>
            <p:nvPr/>
          </p:nvSpPr>
          <p:spPr bwMode="auto">
            <a:xfrm>
              <a:off x="3605149" y="203345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92" name="Rounded Rectangle 291">
              <a:extLst>
                <a:ext uri="{FF2B5EF4-FFF2-40B4-BE49-F238E27FC236}">
                  <a16:creationId xmlns:a16="http://schemas.microsoft.com/office/drawing/2014/main" id="{06E7B866-DB64-3749-B153-5598F2386380}"/>
                </a:ext>
              </a:extLst>
            </p:cNvPr>
            <p:cNvSpPr/>
            <p:nvPr/>
          </p:nvSpPr>
          <p:spPr bwMode="auto">
            <a:xfrm>
              <a:off x="3934245" y="203345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grpSp>
      <p:grpSp>
        <p:nvGrpSpPr>
          <p:cNvPr id="339" name="Group 338">
            <a:extLst>
              <a:ext uri="{FF2B5EF4-FFF2-40B4-BE49-F238E27FC236}">
                <a16:creationId xmlns:a16="http://schemas.microsoft.com/office/drawing/2014/main" id="{63D4EBAA-AE12-6747-955B-62144243D423}"/>
              </a:ext>
            </a:extLst>
          </p:cNvPr>
          <p:cNvGrpSpPr/>
          <p:nvPr/>
        </p:nvGrpSpPr>
        <p:grpSpPr>
          <a:xfrm>
            <a:off x="4743867" y="1656237"/>
            <a:ext cx="633896" cy="1040768"/>
            <a:chOff x="4743867" y="1681783"/>
            <a:chExt cx="633896" cy="1040768"/>
          </a:xfrm>
        </p:grpSpPr>
        <p:sp>
          <p:nvSpPr>
            <p:cNvPr id="293" name="Rounded Rectangle 292">
              <a:extLst>
                <a:ext uri="{FF2B5EF4-FFF2-40B4-BE49-F238E27FC236}">
                  <a16:creationId xmlns:a16="http://schemas.microsoft.com/office/drawing/2014/main" id="{88F01375-0E21-6D40-A47C-1403E823E304}"/>
                </a:ext>
              </a:extLst>
            </p:cNvPr>
            <p:cNvSpPr/>
            <p:nvPr/>
          </p:nvSpPr>
          <p:spPr bwMode="auto">
            <a:xfrm>
              <a:off x="4743867" y="241775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96" name="Rounded Rectangle 295">
              <a:extLst>
                <a:ext uri="{FF2B5EF4-FFF2-40B4-BE49-F238E27FC236}">
                  <a16:creationId xmlns:a16="http://schemas.microsoft.com/office/drawing/2014/main" id="{3018410C-6995-9043-8730-4DB5629F29AD}"/>
                </a:ext>
              </a:extLst>
            </p:cNvPr>
            <p:cNvSpPr/>
            <p:nvPr/>
          </p:nvSpPr>
          <p:spPr bwMode="auto">
            <a:xfrm>
              <a:off x="4743867" y="2049767"/>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97" name="Rounded Rectangle 296">
              <a:extLst>
                <a:ext uri="{FF2B5EF4-FFF2-40B4-BE49-F238E27FC236}">
                  <a16:creationId xmlns:a16="http://schemas.microsoft.com/office/drawing/2014/main" id="{4ABE8811-491F-9B4D-97E1-065A92EBBEAD}"/>
                </a:ext>
              </a:extLst>
            </p:cNvPr>
            <p:cNvSpPr/>
            <p:nvPr/>
          </p:nvSpPr>
          <p:spPr bwMode="auto">
            <a:xfrm>
              <a:off x="5072963" y="2049767"/>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98" name="Rounded Rectangle 297">
              <a:extLst>
                <a:ext uri="{FF2B5EF4-FFF2-40B4-BE49-F238E27FC236}">
                  <a16:creationId xmlns:a16="http://schemas.microsoft.com/office/drawing/2014/main" id="{6115443E-888C-574C-BC10-1DFDC17306FF}"/>
                </a:ext>
              </a:extLst>
            </p:cNvPr>
            <p:cNvSpPr/>
            <p:nvPr/>
          </p:nvSpPr>
          <p:spPr bwMode="auto">
            <a:xfrm>
              <a:off x="4743867" y="1681783"/>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grpSp>
      <p:sp>
        <p:nvSpPr>
          <p:cNvPr id="303" name="Rounded Rectangle 302">
            <a:extLst>
              <a:ext uri="{FF2B5EF4-FFF2-40B4-BE49-F238E27FC236}">
                <a16:creationId xmlns:a16="http://schemas.microsoft.com/office/drawing/2014/main" id="{3BE8A44E-DE21-754F-A7B2-17F0A3B754C2}"/>
              </a:ext>
            </a:extLst>
          </p:cNvPr>
          <p:cNvSpPr/>
          <p:nvPr/>
        </p:nvSpPr>
        <p:spPr bwMode="auto">
          <a:xfrm>
            <a:off x="6922295"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304" name="Rounded Rectangle 303">
            <a:extLst>
              <a:ext uri="{FF2B5EF4-FFF2-40B4-BE49-F238E27FC236}">
                <a16:creationId xmlns:a16="http://schemas.microsoft.com/office/drawing/2014/main" id="{8709D370-1F0C-B743-904E-EAC2E200E059}"/>
              </a:ext>
            </a:extLst>
          </p:cNvPr>
          <p:cNvSpPr/>
          <p:nvPr/>
        </p:nvSpPr>
        <p:spPr bwMode="auto">
          <a:xfrm>
            <a:off x="7251391"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sp>
        <p:nvSpPr>
          <p:cNvPr id="305" name="Rounded Rectangle 304">
            <a:extLst>
              <a:ext uri="{FF2B5EF4-FFF2-40B4-BE49-F238E27FC236}">
                <a16:creationId xmlns:a16="http://schemas.microsoft.com/office/drawing/2014/main" id="{B82CD083-6F79-8B42-820C-220B5B4B36F0}"/>
              </a:ext>
            </a:extLst>
          </p:cNvPr>
          <p:cNvSpPr/>
          <p:nvPr/>
        </p:nvSpPr>
        <p:spPr bwMode="auto">
          <a:xfrm>
            <a:off x="6593199" y="20242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306" name="Rounded Rectangle 305">
            <a:extLst>
              <a:ext uri="{FF2B5EF4-FFF2-40B4-BE49-F238E27FC236}">
                <a16:creationId xmlns:a16="http://schemas.microsoft.com/office/drawing/2014/main" id="{029F2897-0EF5-B243-B33F-115B6B4376D8}"/>
              </a:ext>
            </a:extLst>
          </p:cNvPr>
          <p:cNvSpPr/>
          <p:nvPr/>
        </p:nvSpPr>
        <p:spPr bwMode="auto">
          <a:xfrm>
            <a:off x="6922295" y="20242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307" name="Rounded Rectangle 306">
            <a:extLst>
              <a:ext uri="{FF2B5EF4-FFF2-40B4-BE49-F238E27FC236}">
                <a16:creationId xmlns:a16="http://schemas.microsoft.com/office/drawing/2014/main" id="{96D64EC4-F306-464E-A691-C98FF4B8C970}"/>
              </a:ext>
            </a:extLst>
          </p:cNvPr>
          <p:cNvSpPr/>
          <p:nvPr/>
        </p:nvSpPr>
        <p:spPr bwMode="auto">
          <a:xfrm>
            <a:off x="6593199"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308" name="Rounded Rectangle 307">
            <a:extLst>
              <a:ext uri="{FF2B5EF4-FFF2-40B4-BE49-F238E27FC236}">
                <a16:creationId xmlns:a16="http://schemas.microsoft.com/office/drawing/2014/main" id="{E8F37D72-9054-4442-8060-A0D4F6B8ADCB}"/>
              </a:ext>
            </a:extLst>
          </p:cNvPr>
          <p:cNvSpPr/>
          <p:nvPr/>
        </p:nvSpPr>
        <p:spPr bwMode="auto">
          <a:xfrm>
            <a:off x="6922295"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309" name="Rounded Rectangle 308">
            <a:extLst>
              <a:ext uri="{FF2B5EF4-FFF2-40B4-BE49-F238E27FC236}">
                <a16:creationId xmlns:a16="http://schemas.microsoft.com/office/drawing/2014/main" id="{A54F356D-8564-2340-9AB3-429E3D8111FC}"/>
              </a:ext>
            </a:extLst>
          </p:cNvPr>
          <p:cNvSpPr/>
          <p:nvPr/>
        </p:nvSpPr>
        <p:spPr bwMode="auto">
          <a:xfrm>
            <a:off x="7251391"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313" name="Straight Connector 312">
            <a:extLst>
              <a:ext uri="{FF2B5EF4-FFF2-40B4-BE49-F238E27FC236}">
                <a16:creationId xmlns:a16="http://schemas.microsoft.com/office/drawing/2014/main" id="{7E26B618-9433-E147-94C6-4B429689BB32}"/>
              </a:ext>
            </a:extLst>
          </p:cNvPr>
          <p:cNvCxnSpPr>
            <a:stCxn id="274" idx="3"/>
            <a:endCxn id="282" idx="1"/>
          </p:cNvCxnSpPr>
          <p:nvPr/>
        </p:nvCxnSpPr>
        <p:spPr bwMode="auto">
          <a:xfrm>
            <a:off x="2062111" y="2544605"/>
            <a:ext cx="879198" cy="0"/>
          </a:xfrm>
          <a:prstGeom prst="line">
            <a:avLst/>
          </a:prstGeom>
          <a:ln w="38100">
            <a:solidFill>
              <a:srgbClr val="FFC000"/>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314" name="Straight Connector 313">
            <a:extLst>
              <a:ext uri="{FF2B5EF4-FFF2-40B4-BE49-F238E27FC236}">
                <a16:creationId xmlns:a16="http://schemas.microsoft.com/office/drawing/2014/main" id="{FDC5B8EB-3744-3B48-A482-3476D59A2338}"/>
              </a:ext>
            </a:extLst>
          </p:cNvPr>
          <p:cNvCxnSpPr>
            <a:cxnSpLocks/>
            <a:stCxn id="283" idx="3"/>
            <a:endCxn id="293" idx="1"/>
          </p:cNvCxnSpPr>
          <p:nvPr/>
        </p:nvCxnSpPr>
        <p:spPr bwMode="auto">
          <a:xfrm>
            <a:off x="3575205" y="2544605"/>
            <a:ext cx="1168662" cy="0"/>
          </a:xfrm>
          <a:prstGeom prst="line">
            <a:avLst/>
          </a:prstGeom>
          <a:ln w="38100">
            <a:solidFill>
              <a:srgbClr val="FFC000"/>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317" name="Straight Connector 316">
            <a:extLst>
              <a:ext uri="{FF2B5EF4-FFF2-40B4-BE49-F238E27FC236}">
                <a16:creationId xmlns:a16="http://schemas.microsoft.com/office/drawing/2014/main" id="{FCAB3BD8-51FC-094F-81B0-97267F69FA3D}"/>
              </a:ext>
            </a:extLst>
          </p:cNvPr>
          <p:cNvCxnSpPr>
            <a:cxnSpLocks/>
            <a:stCxn id="293" idx="3"/>
            <a:endCxn id="303" idx="1"/>
          </p:cNvCxnSpPr>
          <p:nvPr/>
        </p:nvCxnSpPr>
        <p:spPr bwMode="auto">
          <a:xfrm>
            <a:off x="5048667" y="2544605"/>
            <a:ext cx="1873628" cy="0"/>
          </a:xfrm>
          <a:prstGeom prst="line">
            <a:avLst/>
          </a:prstGeom>
          <a:ln w="38100">
            <a:solidFill>
              <a:srgbClr val="FFC000"/>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321" name="Straight Connector 320">
            <a:extLst>
              <a:ext uri="{FF2B5EF4-FFF2-40B4-BE49-F238E27FC236}">
                <a16:creationId xmlns:a16="http://schemas.microsoft.com/office/drawing/2014/main" id="{D086F573-86DE-374E-814D-C3DFB6C3E036}"/>
              </a:ext>
            </a:extLst>
          </p:cNvPr>
          <p:cNvCxnSpPr>
            <a:stCxn id="276" idx="3"/>
            <a:endCxn id="285" idx="1"/>
          </p:cNvCxnSpPr>
          <p:nvPr/>
        </p:nvCxnSpPr>
        <p:spPr bwMode="auto">
          <a:xfrm>
            <a:off x="1733015" y="2176621"/>
            <a:ext cx="1208294" cy="0"/>
          </a:xfrm>
          <a:prstGeom prst="line">
            <a:avLst/>
          </a:prstGeom>
          <a:solidFill>
            <a:srgbClr val="808080"/>
          </a:solidFill>
          <a:ln w="38100" cap="flat" cmpd="sng" algn="ctr">
            <a:solidFill>
              <a:srgbClr val="92D050"/>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0339C9CD-A576-A44A-87C6-E3715D0A23FF}"/>
              </a:ext>
            </a:extLst>
          </p:cNvPr>
          <p:cNvCxnSpPr>
            <a:cxnSpLocks/>
            <a:stCxn id="292" idx="3"/>
            <a:endCxn id="296" idx="1"/>
          </p:cNvCxnSpPr>
          <p:nvPr/>
        </p:nvCxnSpPr>
        <p:spPr bwMode="auto">
          <a:xfrm>
            <a:off x="4239045" y="2176621"/>
            <a:ext cx="504822" cy="0"/>
          </a:xfrm>
          <a:prstGeom prst="line">
            <a:avLst/>
          </a:prstGeom>
          <a:solidFill>
            <a:srgbClr val="808080"/>
          </a:solidFill>
          <a:ln w="38100" cap="flat" cmpd="sng" algn="ctr">
            <a:solidFill>
              <a:srgbClr val="92D050"/>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504E5205-4FDD-4644-9C05-FA7DD87EBC95}"/>
              </a:ext>
            </a:extLst>
          </p:cNvPr>
          <p:cNvCxnSpPr>
            <a:cxnSpLocks/>
            <a:stCxn id="297" idx="3"/>
            <a:endCxn id="305" idx="1"/>
          </p:cNvCxnSpPr>
          <p:nvPr/>
        </p:nvCxnSpPr>
        <p:spPr bwMode="auto">
          <a:xfrm>
            <a:off x="5377763" y="2176621"/>
            <a:ext cx="1215436" cy="0"/>
          </a:xfrm>
          <a:prstGeom prst="line">
            <a:avLst/>
          </a:prstGeom>
          <a:solidFill>
            <a:srgbClr val="808080"/>
          </a:solidFill>
          <a:ln w="38100" cap="flat" cmpd="sng" algn="ctr">
            <a:solidFill>
              <a:srgbClr val="92D050"/>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C71FB79B-01EC-D944-9E67-63B6BC9A11FB}"/>
              </a:ext>
            </a:extLst>
          </p:cNvPr>
          <p:cNvCxnSpPr>
            <a:cxnSpLocks/>
            <a:stCxn id="307" idx="1"/>
            <a:endCxn id="298" idx="3"/>
          </p:cNvCxnSpPr>
          <p:nvPr/>
        </p:nvCxnSpPr>
        <p:spPr bwMode="auto">
          <a:xfrm flipH="1">
            <a:off x="5048667" y="1808637"/>
            <a:ext cx="1544532" cy="0"/>
          </a:xfrm>
          <a:prstGeom prst="line">
            <a:avLst/>
          </a:prstGeom>
          <a:solidFill>
            <a:srgbClr val="808080"/>
          </a:solidFill>
          <a:ln w="38100" cap="flat" cmpd="sng" algn="ctr">
            <a:solidFill>
              <a:srgbClr val="00B0F0"/>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237E4561-CEDF-114A-B285-26A6762A8AAB}"/>
              </a:ext>
            </a:extLst>
          </p:cNvPr>
          <p:cNvCxnSpPr>
            <a:cxnSpLocks/>
            <a:stCxn id="298" idx="1"/>
            <a:endCxn id="288" idx="3"/>
          </p:cNvCxnSpPr>
          <p:nvPr/>
        </p:nvCxnSpPr>
        <p:spPr bwMode="auto">
          <a:xfrm flipH="1">
            <a:off x="3575205" y="1808637"/>
            <a:ext cx="1168662" cy="0"/>
          </a:xfrm>
          <a:prstGeom prst="line">
            <a:avLst/>
          </a:prstGeom>
          <a:solidFill>
            <a:srgbClr val="808080"/>
          </a:solidFill>
          <a:ln w="38100" cap="flat" cmpd="sng" algn="ctr">
            <a:solidFill>
              <a:srgbClr val="00B0F0"/>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AE441C9D-72E4-A948-BF7F-F2346A606423}"/>
              </a:ext>
            </a:extLst>
          </p:cNvPr>
          <p:cNvCxnSpPr>
            <a:cxnSpLocks/>
            <a:stCxn id="287" idx="1"/>
            <a:endCxn id="280" idx="3"/>
          </p:cNvCxnSpPr>
          <p:nvPr/>
        </p:nvCxnSpPr>
        <p:spPr bwMode="auto">
          <a:xfrm flipH="1">
            <a:off x="2062111" y="1808637"/>
            <a:ext cx="879198" cy="0"/>
          </a:xfrm>
          <a:prstGeom prst="line">
            <a:avLst/>
          </a:prstGeom>
          <a:solidFill>
            <a:srgbClr val="808080"/>
          </a:solidFill>
          <a:ln w="38100" cap="flat" cmpd="sng" algn="ctr">
            <a:solidFill>
              <a:srgbClr val="00B0F0"/>
            </a:solidFill>
            <a:prstDash val="solid"/>
            <a:round/>
            <a:headEnd type="none" w="med" len="med"/>
            <a:tailEnd type="none" w="med" len="med"/>
          </a:ln>
          <a:effectLst/>
        </p:spPr>
      </p:cxnSp>
      <p:sp>
        <p:nvSpPr>
          <p:cNvPr id="341" name="TextBox 340">
            <a:extLst>
              <a:ext uri="{FF2B5EF4-FFF2-40B4-BE49-F238E27FC236}">
                <a16:creationId xmlns:a16="http://schemas.microsoft.com/office/drawing/2014/main" id="{21338B61-8E22-1248-9404-6A4AFAE43332}"/>
              </a:ext>
            </a:extLst>
          </p:cNvPr>
          <p:cNvSpPr txBox="1"/>
          <p:nvPr/>
        </p:nvSpPr>
        <p:spPr>
          <a:xfrm>
            <a:off x="7514608" y="2367976"/>
            <a:ext cx="1542410" cy="338554"/>
          </a:xfrm>
          <a:prstGeom prst="rect">
            <a:avLst/>
          </a:prstGeom>
          <a:noFill/>
        </p:spPr>
        <p:txBody>
          <a:bodyPr wrap="none" rtlCol="0">
            <a:spAutoFit/>
          </a:bodyPr>
          <a:lstStyle/>
          <a:p>
            <a:r>
              <a:rPr lang="en-US" sz="1600" dirty="0">
                <a:latin typeface="Courier" pitchFamily="2" charset="0"/>
              </a:rPr>
              <a:t>128.30.2/24</a:t>
            </a:r>
          </a:p>
        </p:txBody>
      </p:sp>
      <p:sp>
        <p:nvSpPr>
          <p:cNvPr id="342" name="TextBox 341">
            <a:extLst>
              <a:ext uri="{FF2B5EF4-FFF2-40B4-BE49-F238E27FC236}">
                <a16:creationId xmlns:a16="http://schemas.microsoft.com/office/drawing/2014/main" id="{28CA2942-742E-1A4E-AC11-229319DF17A2}"/>
              </a:ext>
            </a:extLst>
          </p:cNvPr>
          <p:cNvSpPr txBox="1"/>
          <p:nvPr/>
        </p:nvSpPr>
        <p:spPr>
          <a:xfrm>
            <a:off x="7161216" y="2025820"/>
            <a:ext cx="1172116" cy="338554"/>
          </a:xfrm>
          <a:prstGeom prst="rect">
            <a:avLst/>
          </a:prstGeom>
          <a:noFill/>
        </p:spPr>
        <p:txBody>
          <a:bodyPr wrap="none" rtlCol="0">
            <a:spAutoFit/>
          </a:bodyPr>
          <a:lstStyle/>
          <a:p>
            <a:r>
              <a:rPr lang="en-US" sz="1600" dirty="0">
                <a:latin typeface="Courier" pitchFamily="2" charset="0"/>
              </a:rPr>
              <a:t>8.4.1/24</a:t>
            </a:r>
          </a:p>
        </p:txBody>
      </p:sp>
      <p:sp>
        <p:nvSpPr>
          <p:cNvPr id="343" name="TextBox 342">
            <a:extLst>
              <a:ext uri="{FF2B5EF4-FFF2-40B4-BE49-F238E27FC236}">
                <a16:creationId xmlns:a16="http://schemas.microsoft.com/office/drawing/2014/main" id="{F7236E85-C7BC-C84D-A566-72574ADE201A}"/>
              </a:ext>
            </a:extLst>
          </p:cNvPr>
          <p:cNvSpPr txBox="1"/>
          <p:nvPr/>
        </p:nvSpPr>
        <p:spPr>
          <a:xfrm>
            <a:off x="7514607" y="1657578"/>
            <a:ext cx="1295547" cy="338554"/>
          </a:xfrm>
          <a:prstGeom prst="rect">
            <a:avLst/>
          </a:prstGeom>
          <a:noFill/>
        </p:spPr>
        <p:txBody>
          <a:bodyPr wrap="none" rtlCol="0">
            <a:spAutoFit/>
          </a:bodyPr>
          <a:lstStyle/>
          <a:p>
            <a:r>
              <a:rPr lang="en-US" sz="1600" dirty="0">
                <a:latin typeface="Courier" pitchFamily="2" charset="0"/>
              </a:rPr>
              <a:t>171.64/16</a:t>
            </a:r>
          </a:p>
        </p:txBody>
      </p:sp>
      <p:sp>
        <p:nvSpPr>
          <p:cNvPr id="302" name="Rounded Rectangle 301">
            <a:extLst>
              <a:ext uri="{FF2B5EF4-FFF2-40B4-BE49-F238E27FC236}">
                <a16:creationId xmlns:a16="http://schemas.microsoft.com/office/drawing/2014/main" id="{F0B489F0-EC06-A74F-9B72-D11CB1C91B40}"/>
              </a:ext>
            </a:extLst>
          </p:cNvPr>
          <p:cNvSpPr/>
          <p:nvPr/>
        </p:nvSpPr>
        <p:spPr bwMode="auto">
          <a:xfrm>
            <a:off x="6593199"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81" name="Rounded Rectangle 280">
            <a:extLst>
              <a:ext uri="{FF2B5EF4-FFF2-40B4-BE49-F238E27FC236}">
                <a16:creationId xmlns:a16="http://schemas.microsoft.com/office/drawing/2014/main" id="{08F74348-EA63-1543-AF46-237D5551F5FE}"/>
              </a:ext>
            </a:extLst>
          </p:cNvPr>
          <p:cNvSpPr/>
          <p:nvPr/>
        </p:nvSpPr>
        <p:spPr bwMode="auto">
          <a:xfrm>
            <a:off x="2100745"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sp>
        <p:nvSpPr>
          <p:cNvPr id="3" name="TextBox 2">
            <a:extLst>
              <a:ext uri="{FF2B5EF4-FFF2-40B4-BE49-F238E27FC236}">
                <a16:creationId xmlns:a16="http://schemas.microsoft.com/office/drawing/2014/main" id="{BDA36D8C-F892-4F4E-A3A5-3860C3483108}"/>
              </a:ext>
            </a:extLst>
          </p:cNvPr>
          <p:cNvSpPr txBox="1"/>
          <p:nvPr/>
        </p:nvSpPr>
        <p:spPr>
          <a:xfrm>
            <a:off x="-26293" y="1591705"/>
            <a:ext cx="1069588" cy="369332"/>
          </a:xfrm>
          <a:prstGeom prst="rect">
            <a:avLst/>
          </a:prstGeom>
          <a:noFill/>
        </p:spPr>
        <p:txBody>
          <a:bodyPr wrap="none" rtlCol="0">
            <a:spAutoFit/>
          </a:bodyPr>
          <a:lstStyle/>
          <a:p>
            <a:r>
              <a:rPr lang="en-US" sz="1800" dirty="0"/>
              <a:t>Tenant 1</a:t>
            </a:r>
          </a:p>
        </p:txBody>
      </p:sp>
      <p:sp>
        <p:nvSpPr>
          <p:cNvPr id="209" name="TextBox 208">
            <a:extLst>
              <a:ext uri="{FF2B5EF4-FFF2-40B4-BE49-F238E27FC236}">
                <a16:creationId xmlns:a16="http://schemas.microsoft.com/office/drawing/2014/main" id="{67118F0A-D4DB-2649-90CD-A9F48F39A0B1}"/>
              </a:ext>
            </a:extLst>
          </p:cNvPr>
          <p:cNvSpPr txBox="1"/>
          <p:nvPr/>
        </p:nvSpPr>
        <p:spPr>
          <a:xfrm>
            <a:off x="-26293" y="1973818"/>
            <a:ext cx="1069588" cy="369332"/>
          </a:xfrm>
          <a:prstGeom prst="rect">
            <a:avLst/>
          </a:prstGeom>
          <a:noFill/>
        </p:spPr>
        <p:txBody>
          <a:bodyPr wrap="none" rtlCol="0">
            <a:spAutoFit/>
          </a:bodyPr>
          <a:lstStyle/>
          <a:p>
            <a:r>
              <a:rPr lang="en-US" sz="1800" dirty="0"/>
              <a:t>Tenant 2</a:t>
            </a:r>
          </a:p>
        </p:txBody>
      </p:sp>
      <p:sp>
        <p:nvSpPr>
          <p:cNvPr id="242" name="TextBox 241">
            <a:extLst>
              <a:ext uri="{FF2B5EF4-FFF2-40B4-BE49-F238E27FC236}">
                <a16:creationId xmlns:a16="http://schemas.microsoft.com/office/drawing/2014/main" id="{E8A142C6-E717-2840-923D-3C0636390350}"/>
              </a:ext>
            </a:extLst>
          </p:cNvPr>
          <p:cNvSpPr txBox="1"/>
          <p:nvPr/>
        </p:nvSpPr>
        <p:spPr>
          <a:xfrm>
            <a:off x="-26293" y="2355931"/>
            <a:ext cx="1069588" cy="369332"/>
          </a:xfrm>
          <a:prstGeom prst="rect">
            <a:avLst/>
          </a:prstGeom>
          <a:noFill/>
        </p:spPr>
        <p:txBody>
          <a:bodyPr wrap="none" rtlCol="0">
            <a:spAutoFit/>
          </a:bodyPr>
          <a:lstStyle/>
          <a:p>
            <a:r>
              <a:rPr lang="en-US" sz="1800" dirty="0"/>
              <a:t>Tenant 3</a:t>
            </a:r>
          </a:p>
        </p:txBody>
      </p:sp>
      <p:cxnSp>
        <p:nvCxnSpPr>
          <p:cNvPr id="10" name="Straight Connector 9">
            <a:extLst>
              <a:ext uri="{FF2B5EF4-FFF2-40B4-BE49-F238E27FC236}">
                <a16:creationId xmlns:a16="http://schemas.microsoft.com/office/drawing/2014/main" id="{81305231-D758-BF49-86FF-D403125458E0}"/>
              </a:ext>
            </a:extLst>
          </p:cNvPr>
          <p:cNvCxnSpPr>
            <a:cxnSpLocks/>
          </p:cNvCxnSpPr>
          <p:nvPr/>
        </p:nvCxnSpPr>
        <p:spPr bwMode="auto">
          <a:xfrm>
            <a:off x="946719" y="1776371"/>
            <a:ext cx="337119" cy="0"/>
          </a:xfrm>
          <a:prstGeom prst="line">
            <a:avLst/>
          </a:prstGeom>
          <a:ln>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7FC4F769-FFAA-FE4E-99EC-42C194C8DBFD}"/>
              </a:ext>
            </a:extLst>
          </p:cNvPr>
          <p:cNvCxnSpPr>
            <a:cxnSpLocks/>
          </p:cNvCxnSpPr>
          <p:nvPr/>
        </p:nvCxnSpPr>
        <p:spPr bwMode="auto">
          <a:xfrm>
            <a:off x="958281" y="2158484"/>
            <a:ext cx="337119" cy="0"/>
          </a:xfrm>
          <a:prstGeom prst="line">
            <a:avLst/>
          </a:prstGeom>
          <a:ln>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6F5CF6C3-2F2A-384F-A891-DC3685349B76}"/>
              </a:ext>
            </a:extLst>
          </p:cNvPr>
          <p:cNvCxnSpPr>
            <a:cxnSpLocks/>
          </p:cNvCxnSpPr>
          <p:nvPr/>
        </p:nvCxnSpPr>
        <p:spPr bwMode="auto">
          <a:xfrm>
            <a:off x="969843" y="2540597"/>
            <a:ext cx="337119" cy="0"/>
          </a:xfrm>
          <a:prstGeom prst="line">
            <a:avLst/>
          </a:prstGeom>
          <a:ln>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8" name="Rounded Rectangle 267">
            <a:extLst>
              <a:ext uri="{FF2B5EF4-FFF2-40B4-BE49-F238E27FC236}">
                <a16:creationId xmlns:a16="http://schemas.microsoft.com/office/drawing/2014/main" id="{5F8BBCA7-39F8-0649-9814-AB2DEB504DBE}"/>
              </a:ext>
            </a:extLst>
          </p:cNvPr>
          <p:cNvSpPr/>
          <p:nvPr/>
        </p:nvSpPr>
        <p:spPr bwMode="auto">
          <a:xfrm>
            <a:off x="1099119" y="2392205"/>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75" name="Rounded Rectangle 274">
            <a:extLst>
              <a:ext uri="{FF2B5EF4-FFF2-40B4-BE49-F238E27FC236}">
                <a16:creationId xmlns:a16="http://schemas.microsoft.com/office/drawing/2014/main" id="{86C1DCD6-4360-6242-8687-3994154B660C}"/>
              </a:ext>
            </a:extLst>
          </p:cNvPr>
          <p:cNvSpPr/>
          <p:nvPr/>
        </p:nvSpPr>
        <p:spPr bwMode="auto">
          <a:xfrm>
            <a:off x="1099119" y="20242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278" name="Rounded Rectangle 277">
            <a:extLst>
              <a:ext uri="{FF2B5EF4-FFF2-40B4-BE49-F238E27FC236}">
                <a16:creationId xmlns:a16="http://schemas.microsoft.com/office/drawing/2014/main" id="{EB35F507-8DCB-3543-8413-01362181EA2B}"/>
              </a:ext>
            </a:extLst>
          </p:cNvPr>
          <p:cNvSpPr/>
          <p:nvPr/>
        </p:nvSpPr>
        <p:spPr bwMode="auto">
          <a:xfrm>
            <a:off x="1099119" y="1656237"/>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Tree>
    <p:extLst>
      <p:ext uri="{BB962C8B-B14F-4D97-AF65-F5344CB8AC3E}">
        <p14:creationId xmlns:p14="http://schemas.microsoft.com/office/powerpoint/2010/main" val="11885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61111E-6 -0.00154 L -0.16614 0.00185 " pathEditMode="relative" ptsTypes="AA">
                                      <p:cBhvr>
                                        <p:cTn id="6" dur="1000" fill="hold"/>
                                        <p:tgtEl>
                                          <p:spTgt spid="30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5E-6 -3.20988E-6 L 0.16459 -3.20988E-6 " pathEditMode="relative" rAng="0" ptsTypes="AA">
                                      <p:cBhvr>
                                        <p:cTn id="8" dur="1000" fill="hold"/>
                                        <p:tgtEl>
                                          <p:spTgt spid="281"/>
                                        </p:tgtEl>
                                        <p:attrNameLst>
                                          <p:attrName>ppt_x</p:attrName>
                                          <p:attrName>ppt_y</p:attrName>
                                        </p:attrNameLst>
                                      </p:cBhvr>
                                      <p:rCtr x="91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p:bldP spid="2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70A25977-BD1B-2C4A-827B-98B029D67B2C}"/>
              </a:ext>
            </a:extLst>
          </p:cNvPr>
          <p:cNvSpPr/>
          <p:nvPr/>
        </p:nvSpPr>
        <p:spPr bwMode="auto">
          <a:xfrm>
            <a:off x="2309086" y="2089130"/>
            <a:ext cx="4366140" cy="2267017"/>
          </a:xfrm>
          <a:prstGeom prst="rect">
            <a:avLst/>
          </a:prstGeom>
          <a:solidFill>
            <a:srgbClr val="92D050">
              <a:alpha val="1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a:extLst>
              <a:ext uri="{FF2B5EF4-FFF2-40B4-BE49-F238E27FC236}">
                <a16:creationId xmlns:a16="http://schemas.microsoft.com/office/drawing/2014/main" id="{7954FC7E-6594-804B-8FD2-A1B54F9E3B36}"/>
              </a:ext>
            </a:extLst>
          </p:cNvPr>
          <p:cNvSpPr>
            <a:spLocks noGrp="1"/>
          </p:cNvSpPr>
          <p:nvPr>
            <p:ph type="title"/>
          </p:nvPr>
        </p:nvSpPr>
        <p:spPr>
          <a:xfrm>
            <a:off x="473803" y="-95250"/>
            <a:ext cx="8229600" cy="857250"/>
          </a:xfrm>
        </p:spPr>
        <p:txBody>
          <a:bodyPr/>
          <a:lstStyle/>
          <a:p>
            <a:r>
              <a:rPr lang="en-US" dirty="0"/>
              <a:t>VMs using their own IP addresses</a:t>
            </a:r>
          </a:p>
        </p:txBody>
      </p:sp>
      <p:sp>
        <p:nvSpPr>
          <p:cNvPr id="4" name="Slide Number Placeholder 3">
            <a:extLst>
              <a:ext uri="{FF2B5EF4-FFF2-40B4-BE49-F238E27FC236}">
                <a16:creationId xmlns:a16="http://schemas.microsoft.com/office/drawing/2014/main" id="{09924221-DAB4-A449-8AA3-BDCC2BB8D1E3}"/>
              </a:ext>
            </a:extLst>
          </p:cNvPr>
          <p:cNvSpPr>
            <a:spLocks noGrp="1"/>
          </p:cNvSpPr>
          <p:nvPr>
            <p:ph type="sldNum" sz="quarter" idx="10"/>
          </p:nvPr>
        </p:nvSpPr>
        <p:spPr/>
        <p:txBody>
          <a:bodyPr/>
          <a:lstStyle/>
          <a:p>
            <a:fld id="{5328B5F4-9676-1D47-98AA-AF6FFDAECEFB}" type="slidenum">
              <a:rPr lang="en-US" altLang="en-US" smtClean="0"/>
              <a:pPr/>
              <a:t>22</a:t>
            </a:fld>
            <a:endParaRPr lang="en-US" altLang="en-US"/>
          </a:p>
        </p:txBody>
      </p:sp>
      <p:sp>
        <p:nvSpPr>
          <p:cNvPr id="124" name="Rectangle 123">
            <a:extLst>
              <a:ext uri="{FF2B5EF4-FFF2-40B4-BE49-F238E27FC236}">
                <a16:creationId xmlns:a16="http://schemas.microsoft.com/office/drawing/2014/main" id="{AF3CE58B-8D4F-494D-9D54-ABA733E81694}"/>
              </a:ext>
            </a:extLst>
          </p:cNvPr>
          <p:cNvSpPr/>
          <p:nvPr/>
        </p:nvSpPr>
        <p:spPr>
          <a:xfrm>
            <a:off x="2253180" y="4042963"/>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192.5.0.2</a:t>
            </a:r>
          </a:p>
        </p:txBody>
      </p:sp>
      <p:sp>
        <p:nvSpPr>
          <p:cNvPr id="125" name="Rectangle 124">
            <a:extLst>
              <a:ext uri="{FF2B5EF4-FFF2-40B4-BE49-F238E27FC236}">
                <a16:creationId xmlns:a16="http://schemas.microsoft.com/office/drawing/2014/main" id="{E63648A7-932B-3147-BF75-2F645857E9F4}"/>
              </a:ext>
            </a:extLst>
          </p:cNvPr>
          <p:cNvSpPr/>
          <p:nvPr/>
        </p:nvSpPr>
        <p:spPr>
          <a:xfrm>
            <a:off x="2309086" y="2259800"/>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192.5.0.1</a:t>
            </a:r>
          </a:p>
        </p:txBody>
      </p:sp>
      <p:sp>
        <p:nvSpPr>
          <p:cNvPr id="146" name="Rectangle 145">
            <a:extLst>
              <a:ext uri="{FF2B5EF4-FFF2-40B4-BE49-F238E27FC236}">
                <a16:creationId xmlns:a16="http://schemas.microsoft.com/office/drawing/2014/main" id="{3F005E3F-2843-FA4D-A107-88B765B8B3D1}"/>
              </a:ext>
            </a:extLst>
          </p:cNvPr>
          <p:cNvSpPr/>
          <p:nvPr/>
        </p:nvSpPr>
        <p:spPr>
          <a:xfrm>
            <a:off x="5614742" y="2284297"/>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192.5.0.3</a:t>
            </a:r>
          </a:p>
        </p:txBody>
      </p:sp>
      <p:sp>
        <p:nvSpPr>
          <p:cNvPr id="147" name="Rectangle 146">
            <a:extLst>
              <a:ext uri="{FF2B5EF4-FFF2-40B4-BE49-F238E27FC236}">
                <a16:creationId xmlns:a16="http://schemas.microsoft.com/office/drawing/2014/main" id="{0F95276D-F953-FE44-8D8D-BC8BB27F7B65}"/>
              </a:ext>
            </a:extLst>
          </p:cNvPr>
          <p:cNvSpPr/>
          <p:nvPr/>
        </p:nvSpPr>
        <p:spPr>
          <a:xfrm>
            <a:off x="5657383" y="4038607"/>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192.5.0.4</a:t>
            </a:r>
          </a:p>
        </p:txBody>
      </p:sp>
      <p:grpSp>
        <p:nvGrpSpPr>
          <p:cNvPr id="22" name="Group 21">
            <a:extLst>
              <a:ext uri="{FF2B5EF4-FFF2-40B4-BE49-F238E27FC236}">
                <a16:creationId xmlns:a16="http://schemas.microsoft.com/office/drawing/2014/main" id="{638BEC1A-66F9-2346-8B55-8D4849CD5B07}"/>
              </a:ext>
            </a:extLst>
          </p:cNvPr>
          <p:cNvGrpSpPr/>
          <p:nvPr/>
        </p:nvGrpSpPr>
        <p:grpSpPr>
          <a:xfrm>
            <a:off x="5984043" y="1451156"/>
            <a:ext cx="2581081" cy="1084497"/>
            <a:chOff x="6449004" y="1664521"/>
            <a:chExt cx="2581081" cy="1084497"/>
          </a:xfrm>
        </p:grpSpPr>
        <p:sp>
          <p:nvSpPr>
            <p:cNvPr id="57" name="Rounded Rectangle 56">
              <a:extLst>
                <a:ext uri="{FF2B5EF4-FFF2-40B4-BE49-F238E27FC236}">
                  <a16:creationId xmlns:a16="http://schemas.microsoft.com/office/drawing/2014/main" id="{565E3FAA-D7C5-6842-8F3F-CC47B8F8388B}"/>
                </a:ext>
              </a:extLst>
            </p:cNvPr>
            <p:cNvSpPr/>
            <p:nvPr/>
          </p:nvSpPr>
          <p:spPr bwMode="auto">
            <a:xfrm>
              <a:off x="7159412" y="166452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58" name="Rounded Rectangle 57">
              <a:extLst>
                <a:ext uri="{FF2B5EF4-FFF2-40B4-BE49-F238E27FC236}">
                  <a16:creationId xmlns:a16="http://schemas.microsoft.com/office/drawing/2014/main" id="{CC09DEF4-6040-6744-B831-E8B6343DF4CB}"/>
                </a:ext>
              </a:extLst>
            </p:cNvPr>
            <p:cNvSpPr/>
            <p:nvPr/>
          </p:nvSpPr>
          <p:spPr bwMode="auto">
            <a:xfrm>
              <a:off x="7488508" y="16645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59" name="Rounded Rectangle 58">
              <a:extLst>
                <a:ext uri="{FF2B5EF4-FFF2-40B4-BE49-F238E27FC236}">
                  <a16:creationId xmlns:a16="http://schemas.microsoft.com/office/drawing/2014/main" id="{794AF19D-E111-EA48-8260-B8531CD3D96B}"/>
                </a:ext>
              </a:extLst>
            </p:cNvPr>
            <p:cNvSpPr/>
            <p:nvPr/>
          </p:nvSpPr>
          <p:spPr bwMode="auto">
            <a:xfrm>
              <a:off x="7817604" y="166452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63" name="Straight Connector 62">
              <a:extLst>
                <a:ext uri="{FF2B5EF4-FFF2-40B4-BE49-F238E27FC236}">
                  <a16:creationId xmlns:a16="http://schemas.microsoft.com/office/drawing/2014/main" id="{AB687E23-24B1-D64F-86B7-AD1FE2B6C85B}"/>
                </a:ext>
              </a:extLst>
            </p:cNvPr>
            <p:cNvCxnSpPr>
              <a:cxnSpLocks/>
              <a:stCxn id="57" idx="2"/>
            </p:cNvCxnSpPr>
            <p:nvPr/>
          </p:nvCxnSpPr>
          <p:spPr bwMode="auto">
            <a:xfrm>
              <a:off x="7311812" y="196932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ABE5F311-6F09-164A-AAE8-D95E66BC47B2}"/>
                </a:ext>
              </a:extLst>
            </p:cNvPr>
            <p:cNvCxnSpPr>
              <a:cxnSpLocks/>
              <a:stCxn id="58" idx="2"/>
            </p:cNvCxnSpPr>
            <p:nvPr/>
          </p:nvCxnSpPr>
          <p:spPr bwMode="auto">
            <a:xfrm flipH="1">
              <a:off x="7633197" y="196932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E5504116-17E5-2840-86FC-AC766B6FEFA8}"/>
                </a:ext>
              </a:extLst>
            </p:cNvPr>
            <p:cNvCxnSpPr>
              <a:cxnSpLocks/>
              <a:stCxn id="59" idx="2"/>
            </p:cNvCxnSpPr>
            <p:nvPr/>
          </p:nvCxnSpPr>
          <p:spPr bwMode="auto">
            <a:xfrm flipH="1">
              <a:off x="7817604" y="196932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7F6C05BA-5DCC-3E44-9162-F7D35AFBBA68}"/>
                </a:ext>
              </a:extLst>
            </p:cNvPr>
            <p:cNvGrpSpPr/>
            <p:nvPr/>
          </p:nvGrpSpPr>
          <p:grpSpPr>
            <a:xfrm>
              <a:off x="6938508" y="2198017"/>
              <a:ext cx="1273968" cy="551001"/>
              <a:chOff x="7159412" y="2369212"/>
              <a:chExt cx="1273968" cy="551001"/>
            </a:xfrm>
          </p:grpSpPr>
          <p:sp>
            <p:nvSpPr>
              <p:cNvPr id="13" name="Cube 12">
                <a:extLst>
                  <a:ext uri="{FF2B5EF4-FFF2-40B4-BE49-F238E27FC236}">
                    <a16:creationId xmlns:a16="http://schemas.microsoft.com/office/drawing/2014/main" id="{3FCA57DF-4F56-4D4E-977A-D6FF72A1EF13}"/>
                  </a:ext>
                </a:extLst>
              </p:cNvPr>
              <p:cNvSpPr/>
              <p:nvPr/>
            </p:nvSpPr>
            <p:spPr bwMode="auto">
              <a:xfrm>
                <a:off x="7159412" y="2369212"/>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7" name="Straight Connector 16">
                <a:extLst>
                  <a:ext uri="{FF2B5EF4-FFF2-40B4-BE49-F238E27FC236}">
                    <a16:creationId xmlns:a16="http://schemas.microsoft.com/office/drawing/2014/main" id="{5FCC76D2-220B-4744-9BE6-9641EAD23519}"/>
                  </a:ext>
                </a:extLst>
              </p:cNvPr>
              <p:cNvCxnSpPr/>
              <p:nvPr/>
            </p:nvCxnSpPr>
            <p:spPr bwMode="auto">
              <a:xfrm>
                <a:off x="7767402" y="28152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D888D47-C826-8F46-BC01-5C7CBC62ACF8}"/>
                  </a:ext>
                </a:extLst>
              </p:cNvPr>
              <p:cNvCxnSpPr/>
              <p:nvPr/>
            </p:nvCxnSpPr>
            <p:spPr bwMode="auto">
              <a:xfrm>
                <a:off x="7767402" y="28914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C32F984E-8210-FD45-96A5-7BA0E638073E}"/>
                  </a:ext>
                </a:extLst>
              </p:cNvPr>
              <p:cNvCxnSpPr/>
              <p:nvPr/>
            </p:nvCxnSpPr>
            <p:spPr bwMode="auto">
              <a:xfrm>
                <a:off x="7767402" y="27390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7" name="Rectangle 126">
              <a:extLst>
                <a:ext uri="{FF2B5EF4-FFF2-40B4-BE49-F238E27FC236}">
                  <a16:creationId xmlns:a16="http://schemas.microsoft.com/office/drawing/2014/main" id="{1A648231-05FE-FE40-B0AA-C7A72253664C}"/>
                </a:ext>
              </a:extLst>
            </p:cNvPr>
            <p:cNvSpPr/>
            <p:nvPr/>
          </p:nvSpPr>
          <p:spPr>
            <a:xfrm>
              <a:off x="7949340" y="1942625"/>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171.64.74.157</a:t>
              </a:r>
            </a:p>
          </p:txBody>
        </p:sp>
        <p:sp>
          <p:nvSpPr>
            <p:cNvPr id="128" name="Oval 127">
              <a:extLst>
                <a:ext uri="{FF2B5EF4-FFF2-40B4-BE49-F238E27FC236}">
                  <a16:creationId xmlns:a16="http://schemas.microsoft.com/office/drawing/2014/main" id="{4341F1E7-E9A0-E643-B6AA-584747F0DCC5}"/>
                </a:ext>
              </a:extLst>
            </p:cNvPr>
            <p:cNvSpPr/>
            <p:nvPr/>
          </p:nvSpPr>
          <p:spPr bwMode="auto">
            <a:xfrm>
              <a:off x="7823055" y="202228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48" name="Rectangle 147">
              <a:extLst>
                <a:ext uri="{FF2B5EF4-FFF2-40B4-BE49-F238E27FC236}">
                  <a16:creationId xmlns:a16="http://schemas.microsoft.com/office/drawing/2014/main" id="{045003B9-7BD7-F648-B95B-B83AFEBFB6CC}"/>
                </a:ext>
              </a:extLst>
            </p:cNvPr>
            <p:cNvSpPr/>
            <p:nvPr/>
          </p:nvSpPr>
          <p:spPr>
            <a:xfrm>
              <a:off x="6449004" y="1947250"/>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128.30.2.2</a:t>
              </a:r>
            </a:p>
          </p:txBody>
        </p:sp>
        <p:sp>
          <p:nvSpPr>
            <p:cNvPr id="149" name="Oval 148">
              <a:extLst>
                <a:ext uri="{FF2B5EF4-FFF2-40B4-BE49-F238E27FC236}">
                  <a16:creationId xmlns:a16="http://schemas.microsoft.com/office/drawing/2014/main" id="{FA2C8C64-815B-4D4C-8D35-E9DBC87E3974}"/>
                </a:ext>
              </a:extLst>
            </p:cNvPr>
            <p:cNvSpPr/>
            <p:nvPr/>
          </p:nvSpPr>
          <p:spPr bwMode="auto">
            <a:xfrm>
              <a:off x="7266707" y="202046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18" name="Group 17">
            <a:extLst>
              <a:ext uri="{FF2B5EF4-FFF2-40B4-BE49-F238E27FC236}">
                <a16:creationId xmlns:a16="http://schemas.microsoft.com/office/drawing/2014/main" id="{79AA79EC-36A8-D443-8BA7-5612098D8576}"/>
              </a:ext>
            </a:extLst>
          </p:cNvPr>
          <p:cNvGrpSpPr/>
          <p:nvPr/>
        </p:nvGrpSpPr>
        <p:grpSpPr>
          <a:xfrm>
            <a:off x="609600" y="3294103"/>
            <a:ext cx="2679498" cy="1084401"/>
            <a:chOff x="373441" y="3870571"/>
            <a:chExt cx="2679498" cy="1084401"/>
          </a:xfrm>
        </p:grpSpPr>
        <p:sp>
          <p:nvSpPr>
            <p:cNvPr id="99" name="Cube 98">
              <a:extLst>
                <a:ext uri="{FF2B5EF4-FFF2-40B4-BE49-F238E27FC236}">
                  <a16:creationId xmlns:a16="http://schemas.microsoft.com/office/drawing/2014/main" id="{3177BB26-031B-814C-8FF9-6E3D54BA072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01" name="Rounded Rectangle 100">
              <a:extLst>
                <a:ext uri="{FF2B5EF4-FFF2-40B4-BE49-F238E27FC236}">
                  <a16:creationId xmlns:a16="http://schemas.microsoft.com/office/drawing/2014/main" id="{BCBE5BD7-54E7-3345-8BDC-E097CC45C742}"/>
                </a:ext>
              </a:extLst>
            </p:cNvPr>
            <p:cNvSpPr/>
            <p:nvPr/>
          </p:nvSpPr>
          <p:spPr bwMode="auto">
            <a:xfrm>
              <a:off x="1125659" y="387057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102" name="Rounded Rectangle 101">
              <a:extLst>
                <a:ext uri="{FF2B5EF4-FFF2-40B4-BE49-F238E27FC236}">
                  <a16:creationId xmlns:a16="http://schemas.microsoft.com/office/drawing/2014/main" id="{D26ED029-5DDD-104A-B3C2-2CCE8F2B7F9D}"/>
                </a:ext>
              </a:extLst>
            </p:cNvPr>
            <p:cNvSpPr/>
            <p:nvPr/>
          </p:nvSpPr>
          <p:spPr bwMode="auto">
            <a:xfrm>
              <a:off x="1454755" y="387057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cxnSp>
          <p:nvCxnSpPr>
            <p:cNvPr id="106" name="Straight Connector 105">
              <a:extLst>
                <a:ext uri="{FF2B5EF4-FFF2-40B4-BE49-F238E27FC236}">
                  <a16:creationId xmlns:a16="http://schemas.microsoft.com/office/drawing/2014/main" id="{816AAB38-B5D6-5C47-B25F-49680C6C938D}"/>
                </a:ext>
              </a:extLst>
            </p:cNvPr>
            <p:cNvCxnSpPr>
              <a:cxnSpLocks/>
              <a:stCxn id="101" idx="2"/>
            </p:cNvCxnSpPr>
            <p:nvPr/>
          </p:nvCxnSpPr>
          <p:spPr bwMode="auto">
            <a:xfrm>
              <a:off x="1278059" y="417537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9EE6C7E0-3822-DC46-9FFB-EA1F6F6BC084}"/>
                </a:ext>
              </a:extLst>
            </p:cNvPr>
            <p:cNvCxnSpPr>
              <a:cxnSpLocks/>
              <a:stCxn id="102" idx="2"/>
            </p:cNvCxnSpPr>
            <p:nvPr/>
          </p:nvCxnSpPr>
          <p:spPr bwMode="auto">
            <a:xfrm flipH="1">
              <a:off x="1599444" y="417537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4D5CEAE5-A45A-C940-BAB0-82C7C039284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669CDDF4-3B44-FA49-A9CF-4B0AB7F1531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373D4CC0-7049-044C-B657-697192E20AE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F16540DE-18C8-6E48-9E8C-C6AA6B2769D4}"/>
                </a:ext>
              </a:extLst>
            </p:cNvPr>
            <p:cNvCxnSpPr>
              <a:cxnSpLocks/>
              <a:stCxn id="103" idx="2"/>
            </p:cNvCxnSpPr>
            <p:nvPr/>
          </p:nvCxnSpPr>
          <p:spPr bwMode="auto">
            <a:xfrm flipH="1">
              <a:off x="1783851" y="417537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sp>
          <p:nvSpPr>
            <p:cNvPr id="131" name="Rectangle 130">
              <a:extLst>
                <a:ext uri="{FF2B5EF4-FFF2-40B4-BE49-F238E27FC236}">
                  <a16:creationId xmlns:a16="http://schemas.microsoft.com/office/drawing/2014/main" id="{1C89272E-F450-5D40-8A72-352BC1409C31}"/>
                </a:ext>
              </a:extLst>
            </p:cNvPr>
            <p:cNvSpPr/>
            <p:nvPr/>
          </p:nvSpPr>
          <p:spPr>
            <a:xfrm>
              <a:off x="1972194" y="4161913"/>
              <a:ext cx="1080745" cy="230832"/>
            </a:xfrm>
            <a:prstGeom prst="rect">
              <a:avLst/>
            </a:prstGeom>
            <a:solidFill>
              <a:schemeClr val="bg1"/>
            </a:solidFill>
          </p:spPr>
          <p:txBody>
            <a:bodyPr wrap="none">
              <a:spAutoFit/>
            </a:bodyPr>
            <a:lstStyle/>
            <a:p>
              <a:r>
                <a:rPr lang="en-US" sz="900" dirty="0">
                  <a:solidFill>
                    <a:srgbClr val="00B0F0"/>
                  </a:solidFill>
                  <a:latin typeface="Menlo" panose="020B0609030804020204" pitchFamily="49" charset="0"/>
                </a:rPr>
                <a:t>171.64.74.156</a:t>
              </a:r>
            </a:p>
          </p:txBody>
        </p:sp>
        <p:sp>
          <p:nvSpPr>
            <p:cNvPr id="132" name="Oval 131">
              <a:extLst>
                <a:ext uri="{FF2B5EF4-FFF2-40B4-BE49-F238E27FC236}">
                  <a16:creationId xmlns:a16="http://schemas.microsoft.com/office/drawing/2014/main" id="{68391C79-5273-5443-A8F4-CD24E7D7D8B6}"/>
                </a:ext>
              </a:extLst>
            </p:cNvPr>
            <p:cNvSpPr/>
            <p:nvPr/>
          </p:nvSpPr>
          <p:spPr bwMode="auto">
            <a:xfrm>
              <a:off x="1796107" y="4225422"/>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03" name="Rounded Rectangle 102">
              <a:extLst>
                <a:ext uri="{FF2B5EF4-FFF2-40B4-BE49-F238E27FC236}">
                  <a16:creationId xmlns:a16="http://schemas.microsoft.com/office/drawing/2014/main" id="{03211A96-B96D-DF43-A53C-5592B9CBB51E}"/>
                </a:ext>
              </a:extLst>
            </p:cNvPr>
            <p:cNvSpPr/>
            <p:nvPr/>
          </p:nvSpPr>
          <p:spPr bwMode="auto">
            <a:xfrm>
              <a:off x="1783851" y="387057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sp>
          <p:nvSpPr>
            <p:cNvPr id="150" name="Rectangle 149">
              <a:extLst>
                <a:ext uri="{FF2B5EF4-FFF2-40B4-BE49-F238E27FC236}">
                  <a16:creationId xmlns:a16="http://schemas.microsoft.com/office/drawing/2014/main" id="{FD3DC1C8-1B68-8D4B-99CA-215E9482B5FB}"/>
                </a:ext>
              </a:extLst>
            </p:cNvPr>
            <p:cNvSpPr/>
            <p:nvPr/>
          </p:nvSpPr>
          <p:spPr>
            <a:xfrm>
              <a:off x="373441" y="4213734"/>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128.30.2.3</a:t>
              </a:r>
            </a:p>
          </p:txBody>
        </p:sp>
        <p:sp>
          <p:nvSpPr>
            <p:cNvPr id="151" name="Oval 150">
              <a:extLst>
                <a:ext uri="{FF2B5EF4-FFF2-40B4-BE49-F238E27FC236}">
                  <a16:creationId xmlns:a16="http://schemas.microsoft.com/office/drawing/2014/main" id="{B6CC8045-068A-7A43-9C6D-A7B53FBC8E9B}"/>
                </a:ext>
              </a:extLst>
            </p:cNvPr>
            <p:cNvSpPr/>
            <p:nvPr/>
          </p:nvSpPr>
          <p:spPr bwMode="auto">
            <a:xfrm>
              <a:off x="1223079" y="4223905"/>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21" name="Group 20">
            <a:extLst>
              <a:ext uri="{FF2B5EF4-FFF2-40B4-BE49-F238E27FC236}">
                <a16:creationId xmlns:a16="http://schemas.microsoft.com/office/drawing/2014/main" id="{83C81257-8F9B-D542-922C-B1D31593A3B3}"/>
              </a:ext>
            </a:extLst>
          </p:cNvPr>
          <p:cNvGrpSpPr/>
          <p:nvPr/>
        </p:nvGrpSpPr>
        <p:grpSpPr>
          <a:xfrm>
            <a:off x="650043" y="1487264"/>
            <a:ext cx="2641995" cy="1077169"/>
            <a:chOff x="351801" y="1646981"/>
            <a:chExt cx="2641995" cy="1077169"/>
          </a:xfrm>
        </p:grpSpPr>
        <p:sp>
          <p:nvSpPr>
            <p:cNvPr id="87" name="Rounded Rectangle 86">
              <a:extLst>
                <a:ext uri="{FF2B5EF4-FFF2-40B4-BE49-F238E27FC236}">
                  <a16:creationId xmlns:a16="http://schemas.microsoft.com/office/drawing/2014/main" id="{036B060D-74E5-3B49-9C0F-3E2861430785}"/>
                </a:ext>
              </a:extLst>
            </p:cNvPr>
            <p:cNvSpPr/>
            <p:nvPr/>
          </p:nvSpPr>
          <p:spPr bwMode="auto">
            <a:xfrm>
              <a:off x="1101363" y="164698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88" name="Rounded Rectangle 87">
              <a:extLst>
                <a:ext uri="{FF2B5EF4-FFF2-40B4-BE49-F238E27FC236}">
                  <a16:creationId xmlns:a16="http://schemas.microsoft.com/office/drawing/2014/main" id="{654A792E-6C49-4347-9540-B1EE0A8773B8}"/>
                </a:ext>
              </a:extLst>
            </p:cNvPr>
            <p:cNvSpPr/>
            <p:nvPr/>
          </p:nvSpPr>
          <p:spPr bwMode="auto">
            <a:xfrm>
              <a:off x="1430459" y="164698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89" name="Rounded Rectangle 88">
              <a:extLst>
                <a:ext uri="{FF2B5EF4-FFF2-40B4-BE49-F238E27FC236}">
                  <a16:creationId xmlns:a16="http://schemas.microsoft.com/office/drawing/2014/main" id="{FA435730-1757-FE46-8DE2-CC3D5A454998}"/>
                </a:ext>
              </a:extLst>
            </p:cNvPr>
            <p:cNvSpPr/>
            <p:nvPr/>
          </p:nvSpPr>
          <p:spPr bwMode="auto">
            <a:xfrm>
              <a:off x="1759555" y="164698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92" name="Straight Connector 91">
              <a:extLst>
                <a:ext uri="{FF2B5EF4-FFF2-40B4-BE49-F238E27FC236}">
                  <a16:creationId xmlns:a16="http://schemas.microsoft.com/office/drawing/2014/main" id="{F7DD7917-F588-A345-AA78-041FEEB77BAD}"/>
                </a:ext>
              </a:extLst>
            </p:cNvPr>
            <p:cNvCxnSpPr>
              <a:cxnSpLocks/>
              <a:stCxn id="87" idx="2"/>
            </p:cNvCxnSpPr>
            <p:nvPr/>
          </p:nvCxnSpPr>
          <p:spPr bwMode="auto">
            <a:xfrm>
              <a:off x="1253763" y="195178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1BA333BE-2FD2-FC4C-A873-FB60CCD5EE61}"/>
                </a:ext>
              </a:extLst>
            </p:cNvPr>
            <p:cNvCxnSpPr>
              <a:cxnSpLocks/>
              <a:stCxn id="88" idx="2"/>
            </p:cNvCxnSpPr>
            <p:nvPr/>
          </p:nvCxnSpPr>
          <p:spPr bwMode="auto">
            <a:xfrm flipH="1">
              <a:off x="1575148" y="195178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53870507-65D3-3347-99F2-11D3B65AEB31}"/>
                </a:ext>
              </a:extLst>
            </p:cNvPr>
            <p:cNvCxnSpPr>
              <a:cxnSpLocks/>
              <a:stCxn id="89" idx="2"/>
            </p:cNvCxnSpPr>
            <p:nvPr/>
          </p:nvCxnSpPr>
          <p:spPr bwMode="auto">
            <a:xfrm flipH="1">
              <a:off x="1759555" y="195178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2" name="Group 11">
              <a:extLst>
                <a:ext uri="{FF2B5EF4-FFF2-40B4-BE49-F238E27FC236}">
                  <a16:creationId xmlns:a16="http://schemas.microsoft.com/office/drawing/2014/main" id="{2100FD6C-16E3-A246-950C-551131F2581B}"/>
                </a:ext>
              </a:extLst>
            </p:cNvPr>
            <p:cNvGrpSpPr/>
            <p:nvPr/>
          </p:nvGrpSpPr>
          <p:grpSpPr>
            <a:xfrm>
              <a:off x="838200" y="2173149"/>
              <a:ext cx="1273968" cy="551001"/>
              <a:chOff x="838200" y="2173149"/>
              <a:chExt cx="1273968" cy="551001"/>
            </a:xfrm>
          </p:grpSpPr>
          <p:sp>
            <p:nvSpPr>
              <p:cNvPr id="85" name="Cube 84">
                <a:extLst>
                  <a:ext uri="{FF2B5EF4-FFF2-40B4-BE49-F238E27FC236}">
                    <a16:creationId xmlns:a16="http://schemas.microsoft.com/office/drawing/2014/main" id="{5FA7F61A-A206-804A-95A7-5156D50DE7ED}"/>
                  </a:ext>
                </a:extLst>
              </p:cNvPr>
              <p:cNvSpPr/>
              <p:nvPr/>
            </p:nvSpPr>
            <p:spPr bwMode="auto">
              <a:xfrm>
                <a:off x="838200" y="2173149"/>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cxnSp>
            <p:nvCxnSpPr>
              <p:cNvPr id="95" name="Straight Connector 94">
                <a:extLst>
                  <a:ext uri="{FF2B5EF4-FFF2-40B4-BE49-F238E27FC236}">
                    <a16:creationId xmlns:a16="http://schemas.microsoft.com/office/drawing/2014/main" id="{0D42EED9-3633-614D-97BA-AC51EE5A4C13}"/>
                  </a:ext>
                </a:extLst>
              </p:cNvPr>
              <p:cNvCxnSpPr>
                <a:cxnSpLocks/>
              </p:cNvCxnSpPr>
              <p:nvPr/>
            </p:nvCxnSpPr>
            <p:spPr bwMode="auto">
              <a:xfrm>
                <a:off x="1401207" y="26009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4EED8A9D-A3EE-1346-BC5F-66F91538CD9F}"/>
                  </a:ext>
                </a:extLst>
              </p:cNvPr>
              <p:cNvCxnSpPr>
                <a:cxnSpLocks/>
              </p:cNvCxnSpPr>
              <p:nvPr/>
            </p:nvCxnSpPr>
            <p:spPr bwMode="auto">
              <a:xfrm>
                <a:off x="1401207" y="2695370"/>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CA69BA46-0317-8441-93DE-D22776C0192E}"/>
                  </a:ext>
                </a:extLst>
              </p:cNvPr>
              <p:cNvCxnSpPr>
                <a:cxnSpLocks/>
              </p:cNvCxnSpPr>
              <p:nvPr/>
            </p:nvCxnSpPr>
            <p:spPr bwMode="auto">
              <a:xfrm>
                <a:off x="1401207" y="25247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6" name="Rectangle 125">
              <a:extLst>
                <a:ext uri="{FF2B5EF4-FFF2-40B4-BE49-F238E27FC236}">
                  <a16:creationId xmlns:a16="http://schemas.microsoft.com/office/drawing/2014/main" id="{69E921CD-EBDF-E245-A141-6AEF56D62403}"/>
                </a:ext>
              </a:extLst>
            </p:cNvPr>
            <p:cNvSpPr/>
            <p:nvPr/>
          </p:nvSpPr>
          <p:spPr>
            <a:xfrm>
              <a:off x="1913051" y="1959918"/>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171.64.74.155</a:t>
              </a:r>
            </a:p>
          </p:txBody>
        </p:sp>
        <p:sp>
          <p:nvSpPr>
            <p:cNvPr id="50" name="Oval 49">
              <a:extLst>
                <a:ext uri="{FF2B5EF4-FFF2-40B4-BE49-F238E27FC236}">
                  <a16:creationId xmlns:a16="http://schemas.microsoft.com/office/drawing/2014/main" id="{56A7AB36-8B18-7B4B-A9BD-095273A2A17A}"/>
                </a:ext>
              </a:extLst>
            </p:cNvPr>
            <p:cNvSpPr/>
            <p:nvPr/>
          </p:nvSpPr>
          <p:spPr bwMode="auto">
            <a:xfrm>
              <a:off x="1786766" y="199746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52" name="Rectangle 151">
              <a:extLst>
                <a:ext uri="{FF2B5EF4-FFF2-40B4-BE49-F238E27FC236}">
                  <a16:creationId xmlns:a16="http://schemas.microsoft.com/office/drawing/2014/main" id="{D84FFB0D-4664-E242-B37C-FF9AD981AAAF}"/>
                </a:ext>
              </a:extLst>
            </p:cNvPr>
            <p:cNvSpPr/>
            <p:nvPr/>
          </p:nvSpPr>
          <p:spPr>
            <a:xfrm>
              <a:off x="351801" y="1968183"/>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128.30.2.4</a:t>
              </a:r>
            </a:p>
          </p:txBody>
        </p:sp>
        <p:sp>
          <p:nvSpPr>
            <p:cNvPr id="153" name="Oval 152">
              <a:extLst>
                <a:ext uri="{FF2B5EF4-FFF2-40B4-BE49-F238E27FC236}">
                  <a16:creationId xmlns:a16="http://schemas.microsoft.com/office/drawing/2014/main" id="{6CFAD2B0-3F51-D344-BA7E-B20E0530DDF5}"/>
                </a:ext>
              </a:extLst>
            </p:cNvPr>
            <p:cNvSpPr/>
            <p:nvPr/>
          </p:nvSpPr>
          <p:spPr bwMode="auto">
            <a:xfrm>
              <a:off x="1197153" y="199102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20" name="Group 19">
            <a:extLst>
              <a:ext uri="{FF2B5EF4-FFF2-40B4-BE49-F238E27FC236}">
                <a16:creationId xmlns:a16="http://schemas.microsoft.com/office/drawing/2014/main" id="{547FD514-9871-0B4F-8A80-B4F29DF2C4FB}"/>
              </a:ext>
            </a:extLst>
          </p:cNvPr>
          <p:cNvGrpSpPr/>
          <p:nvPr/>
        </p:nvGrpSpPr>
        <p:grpSpPr>
          <a:xfrm>
            <a:off x="6019800" y="3288659"/>
            <a:ext cx="2552760" cy="1074512"/>
            <a:chOff x="6477325" y="3699280"/>
            <a:chExt cx="2552760" cy="1074512"/>
          </a:xfrm>
        </p:grpSpPr>
        <p:sp>
          <p:nvSpPr>
            <p:cNvPr id="73" name="Rounded Rectangle 72">
              <a:extLst>
                <a:ext uri="{FF2B5EF4-FFF2-40B4-BE49-F238E27FC236}">
                  <a16:creationId xmlns:a16="http://schemas.microsoft.com/office/drawing/2014/main" id="{FC520A61-7D81-8A47-8AB2-73E4B130A80C}"/>
                </a:ext>
              </a:extLst>
            </p:cNvPr>
            <p:cNvSpPr/>
            <p:nvPr/>
          </p:nvSpPr>
          <p:spPr bwMode="auto">
            <a:xfrm>
              <a:off x="7180620" y="3699280"/>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74" name="Rounded Rectangle 73">
              <a:extLst>
                <a:ext uri="{FF2B5EF4-FFF2-40B4-BE49-F238E27FC236}">
                  <a16:creationId xmlns:a16="http://schemas.microsoft.com/office/drawing/2014/main" id="{3B13FC07-C0A3-944B-B188-0CAE57D93A5A}"/>
                </a:ext>
              </a:extLst>
            </p:cNvPr>
            <p:cNvSpPr/>
            <p:nvPr/>
          </p:nvSpPr>
          <p:spPr bwMode="auto">
            <a:xfrm>
              <a:off x="7509716" y="369928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75" name="Rounded Rectangle 74">
              <a:extLst>
                <a:ext uri="{FF2B5EF4-FFF2-40B4-BE49-F238E27FC236}">
                  <a16:creationId xmlns:a16="http://schemas.microsoft.com/office/drawing/2014/main" id="{FB26789F-51C6-5646-906C-F8FD423324CD}"/>
                </a:ext>
              </a:extLst>
            </p:cNvPr>
            <p:cNvSpPr/>
            <p:nvPr/>
          </p:nvSpPr>
          <p:spPr bwMode="auto">
            <a:xfrm>
              <a:off x="7838812" y="3699280"/>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78" name="Straight Connector 77">
              <a:extLst>
                <a:ext uri="{FF2B5EF4-FFF2-40B4-BE49-F238E27FC236}">
                  <a16:creationId xmlns:a16="http://schemas.microsoft.com/office/drawing/2014/main" id="{14282CAD-A5A4-B346-81D5-00CBA6F56B18}"/>
                </a:ext>
              </a:extLst>
            </p:cNvPr>
            <p:cNvCxnSpPr>
              <a:cxnSpLocks/>
              <a:stCxn id="73" idx="2"/>
            </p:cNvCxnSpPr>
            <p:nvPr/>
          </p:nvCxnSpPr>
          <p:spPr bwMode="auto">
            <a:xfrm>
              <a:off x="7333020" y="4004080"/>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7C8285AA-8FA2-0146-927D-9DD9280F5E6E}"/>
                </a:ext>
              </a:extLst>
            </p:cNvPr>
            <p:cNvCxnSpPr>
              <a:cxnSpLocks/>
              <a:stCxn id="74" idx="2"/>
            </p:cNvCxnSpPr>
            <p:nvPr/>
          </p:nvCxnSpPr>
          <p:spPr bwMode="auto">
            <a:xfrm flipH="1">
              <a:off x="7654405" y="4004080"/>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035E65E5-136C-0143-81A0-5DDB26F38185}"/>
                </a:ext>
              </a:extLst>
            </p:cNvPr>
            <p:cNvCxnSpPr>
              <a:cxnSpLocks/>
              <a:stCxn id="75" idx="2"/>
            </p:cNvCxnSpPr>
            <p:nvPr/>
          </p:nvCxnSpPr>
          <p:spPr bwMode="auto">
            <a:xfrm flipH="1">
              <a:off x="7838812" y="4004080"/>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52CB04D9-E9D1-7A49-A655-2803CE58F3EF}"/>
                </a:ext>
              </a:extLst>
            </p:cNvPr>
            <p:cNvGrpSpPr/>
            <p:nvPr/>
          </p:nvGrpSpPr>
          <p:grpSpPr>
            <a:xfrm>
              <a:off x="6965916" y="4222791"/>
              <a:ext cx="1273968" cy="551001"/>
              <a:chOff x="7180620" y="4403971"/>
              <a:chExt cx="1273968" cy="551001"/>
            </a:xfrm>
          </p:grpSpPr>
          <p:sp>
            <p:nvSpPr>
              <p:cNvPr id="71" name="Cube 70">
                <a:extLst>
                  <a:ext uri="{FF2B5EF4-FFF2-40B4-BE49-F238E27FC236}">
                    <a16:creationId xmlns:a16="http://schemas.microsoft.com/office/drawing/2014/main" id="{7D8E4E2D-62A2-8B40-A2D7-C288F3E71EA1}"/>
                  </a:ext>
                </a:extLst>
              </p:cNvPr>
              <p:cNvSpPr/>
              <p:nvPr/>
            </p:nvSpPr>
            <p:spPr bwMode="auto">
              <a:xfrm>
                <a:off x="7180620"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81" name="Straight Connector 80">
                <a:extLst>
                  <a:ext uri="{FF2B5EF4-FFF2-40B4-BE49-F238E27FC236}">
                    <a16:creationId xmlns:a16="http://schemas.microsoft.com/office/drawing/2014/main" id="{835D3F24-D90C-8C42-99B6-C1F4EEB4078D}"/>
                  </a:ext>
                </a:extLst>
              </p:cNvPr>
              <p:cNvCxnSpPr/>
              <p:nvPr/>
            </p:nvCxnSpPr>
            <p:spPr bwMode="auto">
              <a:xfrm>
                <a:off x="7788610"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1304F663-B32A-BF4C-98FA-1CCE5487E224}"/>
                  </a:ext>
                </a:extLst>
              </p:cNvPr>
              <p:cNvCxnSpPr/>
              <p:nvPr/>
            </p:nvCxnSpPr>
            <p:spPr bwMode="auto">
              <a:xfrm>
                <a:off x="7788610"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972DE89B-4CCB-EB43-AAF7-61A8B41563B3}"/>
                  </a:ext>
                </a:extLst>
              </p:cNvPr>
              <p:cNvCxnSpPr/>
              <p:nvPr/>
            </p:nvCxnSpPr>
            <p:spPr bwMode="auto">
              <a:xfrm>
                <a:off x="7788610"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9" name="Rectangle 128">
              <a:extLst>
                <a:ext uri="{FF2B5EF4-FFF2-40B4-BE49-F238E27FC236}">
                  <a16:creationId xmlns:a16="http://schemas.microsoft.com/office/drawing/2014/main" id="{44ADA60C-2EA0-2A4B-9B55-0B20ACA81DCA}"/>
                </a:ext>
              </a:extLst>
            </p:cNvPr>
            <p:cNvSpPr/>
            <p:nvPr/>
          </p:nvSpPr>
          <p:spPr>
            <a:xfrm>
              <a:off x="7949340" y="3983202"/>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171.64.74.158</a:t>
              </a:r>
            </a:p>
          </p:txBody>
        </p:sp>
        <p:sp>
          <p:nvSpPr>
            <p:cNvPr id="130" name="Oval 129">
              <a:extLst>
                <a:ext uri="{FF2B5EF4-FFF2-40B4-BE49-F238E27FC236}">
                  <a16:creationId xmlns:a16="http://schemas.microsoft.com/office/drawing/2014/main" id="{0326087F-334E-BB4C-9D36-A295A11846AA}"/>
                </a:ext>
              </a:extLst>
            </p:cNvPr>
            <p:cNvSpPr/>
            <p:nvPr/>
          </p:nvSpPr>
          <p:spPr bwMode="auto">
            <a:xfrm>
              <a:off x="7833492" y="406722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34" name="Rectangle 133">
              <a:extLst>
                <a:ext uri="{FF2B5EF4-FFF2-40B4-BE49-F238E27FC236}">
                  <a16:creationId xmlns:a16="http://schemas.microsoft.com/office/drawing/2014/main" id="{540324EC-95CF-2E4F-98F6-632146EAEA56}"/>
                </a:ext>
              </a:extLst>
            </p:cNvPr>
            <p:cNvSpPr/>
            <p:nvPr/>
          </p:nvSpPr>
          <p:spPr>
            <a:xfrm>
              <a:off x="6477325" y="4015705"/>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128.30.2.1</a:t>
              </a:r>
            </a:p>
          </p:txBody>
        </p:sp>
        <p:sp>
          <p:nvSpPr>
            <p:cNvPr id="135" name="Oval 134">
              <a:extLst>
                <a:ext uri="{FF2B5EF4-FFF2-40B4-BE49-F238E27FC236}">
                  <a16:creationId xmlns:a16="http://schemas.microsoft.com/office/drawing/2014/main" id="{01C50F8A-C8E2-0E40-BDB9-9188ADE40BF8}"/>
                </a:ext>
              </a:extLst>
            </p:cNvPr>
            <p:cNvSpPr/>
            <p:nvPr/>
          </p:nvSpPr>
          <p:spPr bwMode="auto">
            <a:xfrm>
              <a:off x="7308681" y="408892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182" name="Group 181">
            <a:extLst>
              <a:ext uri="{FF2B5EF4-FFF2-40B4-BE49-F238E27FC236}">
                <a16:creationId xmlns:a16="http://schemas.microsoft.com/office/drawing/2014/main" id="{CF8661E0-A55E-D347-B2D6-D75D54E20ED1}"/>
              </a:ext>
            </a:extLst>
          </p:cNvPr>
          <p:cNvGrpSpPr/>
          <p:nvPr/>
        </p:nvGrpSpPr>
        <p:grpSpPr>
          <a:xfrm>
            <a:off x="2208353" y="2145331"/>
            <a:ext cx="4486098" cy="2105038"/>
            <a:chOff x="2208353" y="2449183"/>
            <a:chExt cx="4852178" cy="2105038"/>
          </a:xfrm>
        </p:grpSpPr>
        <p:cxnSp>
          <p:nvCxnSpPr>
            <p:cNvPr id="119" name="Straight Connector 118">
              <a:extLst>
                <a:ext uri="{FF2B5EF4-FFF2-40B4-BE49-F238E27FC236}">
                  <a16:creationId xmlns:a16="http://schemas.microsoft.com/office/drawing/2014/main" id="{8003CCD5-6AF9-1242-98EE-92CB1453C0C5}"/>
                </a:ext>
              </a:extLst>
            </p:cNvPr>
            <p:cNvCxnSpPr>
              <a:cxnSpLocks/>
            </p:cNvCxnSpPr>
            <p:nvPr/>
          </p:nvCxnSpPr>
          <p:spPr bwMode="auto">
            <a:xfrm>
              <a:off x="3478739" y="2614332"/>
              <a:ext cx="1067779" cy="540994"/>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9E50E346-FE20-B647-BE6E-5E35FDC00955}"/>
                </a:ext>
              </a:extLst>
            </p:cNvPr>
            <p:cNvCxnSpPr>
              <a:cxnSpLocks/>
            </p:cNvCxnSpPr>
            <p:nvPr/>
          </p:nvCxnSpPr>
          <p:spPr bwMode="auto">
            <a:xfrm flipV="1">
              <a:off x="3478739" y="3161998"/>
              <a:ext cx="1093137" cy="115974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3FE72EB1-A8AA-3044-A81A-CC953904CB07}"/>
                </a:ext>
              </a:extLst>
            </p:cNvPr>
            <p:cNvCxnSpPr>
              <a:cxnSpLocks/>
            </p:cNvCxnSpPr>
            <p:nvPr/>
          </p:nvCxnSpPr>
          <p:spPr bwMode="auto">
            <a:xfrm flipV="1">
              <a:off x="3459866" y="3728534"/>
              <a:ext cx="1131570" cy="625967"/>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D2684FC8-A762-794B-93B0-4C2324FC3E96}"/>
                </a:ext>
              </a:extLst>
            </p:cNvPr>
            <p:cNvCxnSpPr>
              <a:cxnSpLocks/>
            </p:cNvCxnSpPr>
            <p:nvPr/>
          </p:nvCxnSpPr>
          <p:spPr bwMode="auto">
            <a:xfrm flipH="1" flipV="1">
              <a:off x="4629267" y="3728535"/>
              <a:ext cx="1111980" cy="625966"/>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ACBFF5BC-5E00-4342-91A3-44C8B2B86AF5}"/>
                </a:ext>
              </a:extLst>
            </p:cNvPr>
            <p:cNvCxnSpPr>
              <a:cxnSpLocks/>
            </p:cNvCxnSpPr>
            <p:nvPr/>
          </p:nvCxnSpPr>
          <p:spPr bwMode="auto">
            <a:xfrm flipH="1">
              <a:off x="4619031" y="2592784"/>
              <a:ext cx="1122216" cy="112907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AFEF59B5-9852-7548-8C45-48DE27F2C830}"/>
                </a:ext>
              </a:extLst>
            </p:cNvPr>
            <p:cNvCxnSpPr>
              <a:cxnSpLocks/>
            </p:cNvCxnSpPr>
            <p:nvPr/>
          </p:nvCxnSpPr>
          <p:spPr bwMode="auto">
            <a:xfrm flipH="1">
              <a:off x="4629267" y="2592784"/>
              <a:ext cx="1096538" cy="596779"/>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65405EBC-50FE-D24C-BA14-ED5A481CCD6C}"/>
                </a:ext>
              </a:extLst>
            </p:cNvPr>
            <p:cNvCxnSpPr>
              <a:cxnSpLocks/>
            </p:cNvCxnSpPr>
            <p:nvPr/>
          </p:nvCxnSpPr>
          <p:spPr bwMode="auto">
            <a:xfrm flipH="1" flipV="1">
              <a:off x="4617309" y="3171433"/>
              <a:ext cx="1123938" cy="118306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9A2FCE58-B739-2B41-8139-03AFD535FE95}"/>
                </a:ext>
              </a:extLst>
            </p:cNvPr>
            <p:cNvCxnSpPr>
              <a:cxnSpLocks/>
            </p:cNvCxnSpPr>
            <p:nvPr/>
          </p:nvCxnSpPr>
          <p:spPr bwMode="auto">
            <a:xfrm>
              <a:off x="3465657" y="2621004"/>
              <a:ext cx="1121661" cy="110085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9E32CFF3-F6D1-E34B-95F1-A0007C1BB373}"/>
                </a:ext>
              </a:extLst>
            </p:cNvPr>
            <p:cNvCxnSpPr>
              <a:cxnSpLocks/>
            </p:cNvCxnSpPr>
            <p:nvPr/>
          </p:nvCxnSpPr>
          <p:spPr bwMode="auto">
            <a:xfrm flipV="1">
              <a:off x="2233379" y="2609778"/>
              <a:ext cx="1197944" cy="4102"/>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2A6C3290-C941-9F42-9834-DD7DA7822114}"/>
                </a:ext>
              </a:extLst>
            </p:cNvPr>
            <p:cNvCxnSpPr>
              <a:cxnSpLocks/>
            </p:cNvCxnSpPr>
            <p:nvPr/>
          </p:nvCxnSpPr>
          <p:spPr bwMode="auto">
            <a:xfrm>
              <a:off x="5927278" y="2609778"/>
              <a:ext cx="1112459" cy="19121"/>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C017CC5-5308-B547-BD4D-6D37C5A913BD}"/>
                </a:ext>
              </a:extLst>
            </p:cNvPr>
            <p:cNvCxnSpPr>
              <a:cxnSpLocks/>
            </p:cNvCxnSpPr>
            <p:nvPr/>
          </p:nvCxnSpPr>
          <p:spPr bwMode="auto">
            <a:xfrm>
              <a:off x="5830664" y="4355826"/>
              <a:ext cx="1229867" cy="7023"/>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7169FA90-079D-F441-A5D4-FA5BB60C327E}"/>
                </a:ext>
              </a:extLst>
            </p:cNvPr>
            <p:cNvCxnSpPr>
              <a:cxnSpLocks/>
            </p:cNvCxnSpPr>
            <p:nvPr/>
          </p:nvCxnSpPr>
          <p:spPr bwMode="auto">
            <a:xfrm flipV="1">
              <a:off x="2208353" y="4362849"/>
              <a:ext cx="1007585" cy="1325"/>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grpSp>
          <p:nvGrpSpPr>
            <p:cNvPr id="181" name="Group 180">
              <a:extLst>
                <a:ext uri="{FF2B5EF4-FFF2-40B4-BE49-F238E27FC236}">
                  <a16:creationId xmlns:a16="http://schemas.microsoft.com/office/drawing/2014/main" id="{201583AF-9CAD-B34A-8C5A-7650C9EB5CEB}"/>
                </a:ext>
              </a:extLst>
            </p:cNvPr>
            <p:cNvGrpSpPr/>
            <p:nvPr/>
          </p:nvGrpSpPr>
          <p:grpSpPr>
            <a:xfrm>
              <a:off x="3128206" y="2449183"/>
              <a:ext cx="2920821" cy="2105038"/>
              <a:chOff x="3128206" y="2449183"/>
              <a:chExt cx="2920821" cy="2105038"/>
            </a:xfrm>
          </p:grpSpPr>
          <p:pic>
            <p:nvPicPr>
              <p:cNvPr id="113" name="Picture 112">
                <a:extLst>
                  <a:ext uri="{FF2B5EF4-FFF2-40B4-BE49-F238E27FC236}">
                    <a16:creationId xmlns:a16="http://schemas.microsoft.com/office/drawing/2014/main" id="{0BABA594-09D8-6942-B3A5-563E5ED9FD5A}"/>
                  </a:ext>
                </a:extLst>
              </p:cNvPr>
              <p:cNvPicPr>
                <a:picLocks noChangeAspect="1"/>
              </p:cNvPicPr>
              <p:nvPr/>
            </p:nvPicPr>
            <p:blipFill>
              <a:blip r:embed="rId3">
                <a:duotone>
                  <a:schemeClr val="accent3">
                    <a:shade val="45000"/>
                    <a:satMod val="135000"/>
                  </a:schemeClr>
                  <a:prstClr val="white"/>
                </a:duotone>
              </a:blip>
              <a:stretch>
                <a:fillRect/>
              </a:stretch>
            </p:blipFill>
            <p:spPr>
              <a:xfrm>
                <a:off x="3128206" y="2449183"/>
                <a:ext cx="606234" cy="359433"/>
              </a:xfrm>
              <a:prstGeom prst="rect">
                <a:avLst/>
              </a:prstGeom>
            </p:spPr>
          </p:pic>
          <p:pic>
            <p:nvPicPr>
              <p:cNvPr id="137" name="Picture 136">
                <a:extLst>
                  <a:ext uri="{FF2B5EF4-FFF2-40B4-BE49-F238E27FC236}">
                    <a16:creationId xmlns:a16="http://schemas.microsoft.com/office/drawing/2014/main" id="{0152DDB9-C4B5-114A-A6C7-C682F9459AE9}"/>
                  </a:ext>
                </a:extLst>
              </p:cNvPr>
              <p:cNvPicPr>
                <a:picLocks noChangeAspect="1"/>
              </p:cNvPicPr>
              <p:nvPr/>
            </p:nvPicPr>
            <p:blipFill>
              <a:blip r:embed="rId3">
                <a:duotone>
                  <a:schemeClr val="accent3">
                    <a:shade val="45000"/>
                    <a:satMod val="135000"/>
                  </a:schemeClr>
                  <a:prstClr val="white"/>
                </a:duotone>
              </a:blip>
              <a:stretch>
                <a:fillRect/>
              </a:stretch>
            </p:blipFill>
            <p:spPr>
              <a:xfrm>
                <a:off x="3141288" y="4194788"/>
                <a:ext cx="606234" cy="359433"/>
              </a:xfrm>
              <a:prstGeom prst="rect">
                <a:avLst/>
              </a:prstGeom>
            </p:spPr>
          </p:pic>
          <p:pic>
            <p:nvPicPr>
              <p:cNvPr id="139" name="Picture 138">
                <a:extLst>
                  <a:ext uri="{FF2B5EF4-FFF2-40B4-BE49-F238E27FC236}">
                    <a16:creationId xmlns:a16="http://schemas.microsoft.com/office/drawing/2014/main" id="{C6562D5B-5699-474E-AAA2-F81A5887C621}"/>
                  </a:ext>
                </a:extLst>
              </p:cNvPr>
              <p:cNvPicPr>
                <a:picLocks noChangeAspect="1"/>
              </p:cNvPicPr>
              <p:nvPr/>
            </p:nvPicPr>
            <p:blipFill>
              <a:blip r:embed="rId3">
                <a:duotone>
                  <a:schemeClr val="accent3">
                    <a:shade val="45000"/>
                    <a:satMod val="135000"/>
                  </a:schemeClr>
                  <a:prstClr val="white"/>
                </a:duotone>
              </a:blip>
              <a:stretch>
                <a:fillRect/>
              </a:stretch>
            </p:blipFill>
            <p:spPr>
              <a:xfrm>
                <a:off x="5429711" y="2449183"/>
                <a:ext cx="606234" cy="359433"/>
              </a:xfrm>
              <a:prstGeom prst="rect">
                <a:avLst/>
              </a:prstGeom>
            </p:spPr>
          </p:pic>
          <p:pic>
            <p:nvPicPr>
              <p:cNvPr id="140" name="Picture 139">
                <a:extLst>
                  <a:ext uri="{FF2B5EF4-FFF2-40B4-BE49-F238E27FC236}">
                    <a16:creationId xmlns:a16="http://schemas.microsoft.com/office/drawing/2014/main" id="{C3E0D415-63CA-514C-825D-AB92FD4C18DE}"/>
                  </a:ext>
                </a:extLst>
              </p:cNvPr>
              <p:cNvPicPr>
                <a:picLocks noChangeAspect="1"/>
              </p:cNvPicPr>
              <p:nvPr/>
            </p:nvPicPr>
            <p:blipFill>
              <a:blip r:embed="rId3">
                <a:duotone>
                  <a:schemeClr val="accent3">
                    <a:shade val="45000"/>
                    <a:satMod val="135000"/>
                  </a:schemeClr>
                  <a:prstClr val="white"/>
                </a:duotone>
              </a:blip>
              <a:stretch>
                <a:fillRect/>
              </a:stretch>
            </p:blipFill>
            <p:spPr>
              <a:xfrm>
                <a:off x="5442793" y="4194788"/>
                <a:ext cx="606234" cy="359433"/>
              </a:xfrm>
              <a:prstGeom prst="rect">
                <a:avLst/>
              </a:prstGeom>
            </p:spPr>
          </p:pic>
          <p:pic>
            <p:nvPicPr>
              <p:cNvPr id="141" name="Picture 140">
                <a:extLst>
                  <a:ext uri="{FF2B5EF4-FFF2-40B4-BE49-F238E27FC236}">
                    <a16:creationId xmlns:a16="http://schemas.microsoft.com/office/drawing/2014/main" id="{D566DAFE-12ED-DD4A-8072-C03DCE91ED39}"/>
                  </a:ext>
                </a:extLst>
              </p:cNvPr>
              <p:cNvPicPr>
                <a:picLocks noChangeAspect="1"/>
              </p:cNvPicPr>
              <p:nvPr/>
            </p:nvPicPr>
            <p:blipFill>
              <a:blip r:embed="rId3">
                <a:duotone>
                  <a:schemeClr val="accent3">
                    <a:shade val="45000"/>
                    <a:satMod val="135000"/>
                  </a:schemeClr>
                  <a:prstClr val="white"/>
                </a:duotone>
              </a:blip>
              <a:stretch>
                <a:fillRect/>
              </a:stretch>
            </p:blipFill>
            <p:spPr>
              <a:xfrm>
                <a:off x="4285486" y="3031361"/>
                <a:ext cx="606234" cy="359433"/>
              </a:xfrm>
              <a:prstGeom prst="rect">
                <a:avLst/>
              </a:prstGeom>
            </p:spPr>
          </p:pic>
          <p:pic>
            <p:nvPicPr>
              <p:cNvPr id="142" name="Picture 141">
                <a:extLst>
                  <a:ext uri="{FF2B5EF4-FFF2-40B4-BE49-F238E27FC236}">
                    <a16:creationId xmlns:a16="http://schemas.microsoft.com/office/drawing/2014/main" id="{D4B7ADCB-FFDB-7F4E-80D2-C7E8B70DB2F7}"/>
                  </a:ext>
                </a:extLst>
              </p:cNvPr>
              <p:cNvPicPr>
                <a:picLocks noChangeAspect="1"/>
              </p:cNvPicPr>
              <p:nvPr/>
            </p:nvPicPr>
            <p:blipFill>
              <a:blip r:embed="rId3">
                <a:duotone>
                  <a:schemeClr val="accent3">
                    <a:shade val="45000"/>
                    <a:satMod val="135000"/>
                  </a:schemeClr>
                  <a:prstClr val="white"/>
                </a:duotone>
              </a:blip>
              <a:stretch>
                <a:fillRect/>
              </a:stretch>
            </p:blipFill>
            <p:spPr>
              <a:xfrm>
                <a:off x="4280667" y="3565194"/>
                <a:ext cx="606234" cy="359433"/>
              </a:xfrm>
              <a:prstGeom prst="rect">
                <a:avLst/>
              </a:prstGeom>
            </p:spPr>
          </p:pic>
        </p:grpSp>
      </p:grpSp>
      <p:grpSp>
        <p:nvGrpSpPr>
          <p:cNvPr id="204" name="Group 203">
            <a:extLst>
              <a:ext uri="{FF2B5EF4-FFF2-40B4-BE49-F238E27FC236}">
                <a16:creationId xmlns:a16="http://schemas.microsoft.com/office/drawing/2014/main" id="{FD8E516C-8D4D-1944-B9F9-C0C810E6C3A2}"/>
              </a:ext>
            </a:extLst>
          </p:cNvPr>
          <p:cNvGrpSpPr/>
          <p:nvPr/>
        </p:nvGrpSpPr>
        <p:grpSpPr>
          <a:xfrm>
            <a:off x="609600" y="860200"/>
            <a:ext cx="7962960" cy="3009201"/>
            <a:chOff x="609600" y="1164052"/>
            <a:chExt cx="7962960" cy="3009201"/>
          </a:xfrm>
        </p:grpSpPr>
        <p:sp>
          <p:nvSpPr>
            <p:cNvPr id="186" name="Rectangle 185">
              <a:extLst>
                <a:ext uri="{FF2B5EF4-FFF2-40B4-BE49-F238E27FC236}">
                  <a16:creationId xmlns:a16="http://schemas.microsoft.com/office/drawing/2014/main" id="{6C7440DD-4CD5-384D-85F0-4EA2D0188311}"/>
                </a:ext>
              </a:extLst>
            </p:cNvPr>
            <p:cNvSpPr/>
            <p:nvPr/>
          </p:nvSpPr>
          <p:spPr bwMode="auto">
            <a:xfrm>
              <a:off x="609600" y="1688659"/>
              <a:ext cx="2679498" cy="654491"/>
            </a:xfrm>
            <a:prstGeom prst="rect">
              <a:avLst/>
            </a:prstGeom>
            <a:solidFill>
              <a:srgbClr val="00B0F0">
                <a:alpha val="2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88" name="Rectangle 187">
              <a:extLst>
                <a:ext uri="{FF2B5EF4-FFF2-40B4-BE49-F238E27FC236}">
                  <a16:creationId xmlns:a16="http://schemas.microsoft.com/office/drawing/2014/main" id="{02D9F11D-A502-B44D-A194-8E312D00408E}"/>
                </a:ext>
              </a:extLst>
            </p:cNvPr>
            <p:cNvSpPr/>
            <p:nvPr/>
          </p:nvSpPr>
          <p:spPr bwMode="auto">
            <a:xfrm>
              <a:off x="5893062" y="1690979"/>
              <a:ext cx="2679498" cy="654491"/>
            </a:xfrm>
            <a:prstGeom prst="rect">
              <a:avLst/>
            </a:prstGeom>
            <a:solidFill>
              <a:srgbClr val="00B0F0">
                <a:alpha val="2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89" name="Rectangle 188">
              <a:extLst>
                <a:ext uri="{FF2B5EF4-FFF2-40B4-BE49-F238E27FC236}">
                  <a16:creationId xmlns:a16="http://schemas.microsoft.com/office/drawing/2014/main" id="{6321D054-F0F6-614B-B5D1-E46132B56E69}"/>
                </a:ext>
              </a:extLst>
            </p:cNvPr>
            <p:cNvSpPr/>
            <p:nvPr/>
          </p:nvSpPr>
          <p:spPr bwMode="auto">
            <a:xfrm>
              <a:off x="611192" y="3518311"/>
              <a:ext cx="2679498" cy="654491"/>
            </a:xfrm>
            <a:prstGeom prst="rect">
              <a:avLst/>
            </a:prstGeom>
            <a:solidFill>
              <a:srgbClr val="00B0F0">
                <a:alpha val="2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90" name="Rectangle 189">
              <a:extLst>
                <a:ext uri="{FF2B5EF4-FFF2-40B4-BE49-F238E27FC236}">
                  <a16:creationId xmlns:a16="http://schemas.microsoft.com/office/drawing/2014/main" id="{50C1DCC0-FC87-8141-8637-D32C2707A822}"/>
                </a:ext>
              </a:extLst>
            </p:cNvPr>
            <p:cNvSpPr/>
            <p:nvPr/>
          </p:nvSpPr>
          <p:spPr bwMode="auto">
            <a:xfrm>
              <a:off x="5893062" y="3518762"/>
              <a:ext cx="2679498" cy="654491"/>
            </a:xfrm>
            <a:prstGeom prst="rect">
              <a:avLst/>
            </a:prstGeom>
            <a:solidFill>
              <a:srgbClr val="00B0F0">
                <a:alpha val="2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91" name="TextBox 190">
              <a:extLst>
                <a:ext uri="{FF2B5EF4-FFF2-40B4-BE49-F238E27FC236}">
                  <a16:creationId xmlns:a16="http://schemas.microsoft.com/office/drawing/2014/main" id="{CE7C6D00-418E-6544-A46C-6F1B6832A52D}"/>
                </a:ext>
              </a:extLst>
            </p:cNvPr>
            <p:cNvSpPr txBox="1"/>
            <p:nvPr/>
          </p:nvSpPr>
          <p:spPr>
            <a:xfrm>
              <a:off x="3122543" y="1164052"/>
              <a:ext cx="2888868" cy="307777"/>
            </a:xfrm>
            <a:prstGeom prst="rect">
              <a:avLst/>
            </a:prstGeom>
            <a:solidFill>
              <a:srgbClr val="00B0F0">
                <a:alpha val="16000"/>
              </a:srgbClr>
            </a:solidFill>
          </p:spPr>
          <p:txBody>
            <a:bodyPr wrap="none" rtlCol="0">
              <a:spAutoFit/>
            </a:bodyPr>
            <a:lstStyle/>
            <a:p>
              <a:r>
                <a:rPr lang="en-US" sz="1400" dirty="0"/>
                <a:t>VMs using their own IP addresses</a:t>
              </a:r>
            </a:p>
          </p:txBody>
        </p:sp>
        <p:cxnSp>
          <p:nvCxnSpPr>
            <p:cNvPr id="193" name="Straight Connector 192">
              <a:extLst>
                <a:ext uri="{FF2B5EF4-FFF2-40B4-BE49-F238E27FC236}">
                  <a16:creationId xmlns:a16="http://schemas.microsoft.com/office/drawing/2014/main" id="{93009B99-6877-534E-97AB-9EECC11C9121}"/>
                </a:ext>
              </a:extLst>
            </p:cNvPr>
            <p:cNvCxnSpPr>
              <a:cxnSpLocks/>
            </p:cNvCxnSpPr>
            <p:nvPr/>
          </p:nvCxnSpPr>
          <p:spPr bwMode="auto">
            <a:xfrm flipV="1">
              <a:off x="3289098" y="1493815"/>
              <a:ext cx="92313" cy="197164"/>
            </a:xfrm>
            <a:prstGeom prst="line">
              <a:avLst/>
            </a:prstGeom>
            <a:ln w="19050">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0DC8876-250B-DB4C-BBE9-999CA450C161}"/>
                </a:ext>
              </a:extLst>
            </p:cNvPr>
            <p:cNvCxnSpPr>
              <a:cxnSpLocks/>
            </p:cNvCxnSpPr>
            <p:nvPr/>
          </p:nvCxnSpPr>
          <p:spPr bwMode="auto">
            <a:xfrm flipH="1" flipV="1">
              <a:off x="5670907" y="1455842"/>
              <a:ext cx="222156" cy="232817"/>
            </a:xfrm>
            <a:prstGeom prst="line">
              <a:avLst/>
            </a:prstGeom>
            <a:ln w="19050">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DB9E438-8B6F-9340-8559-3A7A29852DA2}"/>
                </a:ext>
              </a:extLst>
            </p:cNvPr>
            <p:cNvCxnSpPr>
              <a:cxnSpLocks/>
            </p:cNvCxnSpPr>
            <p:nvPr/>
          </p:nvCxnSpPr>
          <p:spPr bwMode="auto">
            <a:xfrm flipV="1">
              <a:off x="3289098" y="1490045"/>
              <a:ext cx="525443" cy="2028266"/>
            </a:xfrm>
            <a:prstGeom prst="line">
              <a:avLst/>
            </a:prstGeom>
            <a:ln w="19050">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45F347B-87D8-CA4D-8B53-6EB9E5D0076B}"/>
                </a:ext>
              </a:extLst>
            </p:cNvPr>
            <p:cNvCxnSpPr>
              <a:cxnSpLocks/>
            </p:cNvCxnSpPr>
            <p:nvPr/>
          </p:nvCxnSpPr>
          <p:spPr bwMode="auto">
            <a:xfrm flipH="1" flipV="1">
              <a:off x="5237777" y="1478502"/>
              <a:ext cx="670082" cy="2047437"/>
            </a:xfrm>
            <a:prstGeom prst="line">
              <a:avLst/>
            </a:prstGeom>
            <a:ln w="19050">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6" name="TextBox 205">
            <a:extLst>
              <a:ext uri="{FF2B5EF4-FFF2-40B4-BE49-F238E27FC236}">
                <a16:creationId xmlns:a16="http://schemas.microsoft.com/office/drawing/2014/main" id="{DC480AAE-C1B8-9E44-8E03-12ED28081E05}"/>
              </a:ext>
            </a:extLst>
          </p:cNvPr>
          <p:cNvSpPr txBox="1"/>
          <p:nvPr/>
        </p:nvSpPr>
        <p:spPr>
          <a:xfrm>
            <a:off x="3567519" y="2007589"/>
            <a:ext cx="1721946" cy="338554"/>
          </a:xfrm>
          <a:prstGeom prst="rect">
            <a:avLst/>
          </a:prstGeom>
          <a:noFill/>
        </p:spPr>
        <p:txBody>
          <a:bodyPr wrap="none" rtlCol="0">
            <a:spAutoFit/>
          </a:bodyPr>
          <a:lstStyle/>
          <a:p>
            <a:r>
              <a:rPr lang="en-US" sz="1600" dirty="0"/>
              <a:t>Physical network</a:t>
            </a:r>
          </a:p>
        </p:txBody>
      </p:sp>
      <p:sp>
        <p:nvSpPr>
          <p:cNvPr id="211" name="TextBox 210">
            <a:extLst>
              <a:ext uri="{FF2B5EF4-FFF2-40B4-BE49-F238E27FC236}">
                <a16:creationId xmlns:a16="http://schemas.microsoft.com/office/drawing/2014/main" id="{D25B8F8C-22D4-A946-A377-C415B235C996}"/>
              </a:ext>
            </a:extLst>
          </p:cNvPr>
          <p:cNvSpPr txBox="1"/>
          <p:nvPr/>
        </p:nvSpPr>
        <p:spPr>
          <a:xfrm>
            <a:off x="1728701" y="4705636"/>
            <a:ext cx="5808450" cy="400110"/>
          </a:xfrm>
          <a:prstGeom prst="rect">
            <a:avLst/>
          </a:prstGeom>
          <a:noFill/>
        </p:spPr>
        <p:txBody>
          <a:bodyPr wrap="none" rtlCol="0">
            <a:spAutoFit/>
          </a:bodyPr>
          <a:lstStyle/>
          <a:p>
            <a:r>
              <a:rPr lang="en-US" b="1" dirty="0"/>
              <a:t>Q: Which mechanism </a:t>
            </a:r>
            <a:r>
              <a:rPr lang="en-US" dirty="0"/>
              <a:t>Tag, tunnel or translation?</a:t>
            </a:r>
          </a:p>
        </p:txBody>
      </p:sp>
      <p:sp>
        <p:nvSpPr>
          <p:cNvPr id="3" name="Rectangular Callout 2">
            <a:extLst>
              <a:ext uri="{FF2B5EF4-FFF2-40B4-BE49-F238E27FC236}">
                <a16:creationId xmlns:a16="http://schemas.microsoft.com/office/drawing/2014/main" id="{13CE99FF-E287-B340-863A-1B9F722E368F}"/>
              </a:ext>
            </a:extLst>
          </p:cNvPr>
          <p:cNvSpPr/>
          <p:nvPr/>
        </p:nvSpPr>
        <p:spPr bwMode="auto">
          <a:xfrm>
            <a:off x="609600" y="734782"/>
            <a:ext cx="2246368" cy="451412"/>
          </a:xfrm>
          <a:prstGeom prst="wedgeRectCallout">
            <a:avLst>
              <a:gd name="adj1" fmla="val -4791"/>
              <a:gd name="adj2" fmla="val 117132"/>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All </a:t>
            </a:r>
            <a:r>
              <a:rPr kumimoji="0" lang="en-US" sz="1200" b="0" i="0" u="none" strike="noStrike" cap="none" normalizeH="0" baseline="0" dirty="0">
                <a:ln>
                  <a:noFill/>
                </a:ln>
                <a:solidFill>
                  <a:srgbClr val="FFC000"/>
                </a:solidFill>
                <a:effectLst/>
                <a:latin typeface="Arial" pitchFamily="-65" charset="0"/>
              </a:rPr>
              <a:t>orange</a:t>
            </a:r>
            <a:r>
              <a:rPr kumimoji="0" lang="en-US" sz="1200" b="0" i="0" u="none" strike="noStrike" cap="none" normalizeH="0" baseline="0" dirty="0">
                <a:ln>
                  <a:noFill/>
                </a:ln>
                <a:solidFill>
                  <a:schemeClr val="tx1"/>
                </a:solidFill>
                <a:effectLst/>
                <a:latin typeface="Arial" pitchFamily="-65" charset="0"/>
              </a:rPr>
              <a:t> tenant VMs are part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of the</a:t>
            </a:r>
            <a:r>
              <a:rPr kumimoji="0" lang="en-US" sz="1200" b="0" i="0" u="none" strike="noStrike" cap="none" normalizeH="0" dirty="0">
                <a:ln>
                  <a:noFill/>
                </a:ln>
                <a:solidFill>
                  <a:schemeClr val="tx1"/>
                </a:solidFill>
                <a:effectLst/>
                <a:latin typeface="Arial" pitchFamily="-65" charset="0"/>
              </a:rPr>
              <a:t> </a:t>
            </a:r>
            <a:r>
              <a:rPr kumimoji="0" lang="en-US" sz="1200" u="none" strike="noStrike" cap="none" normalizeH="0" baseline="0" dirty="0">
                <a:ln>
                  <a:noFill/>
                </a:ln>
                <a:solidFill>
                  <a:srgbClr val="FFC000"/>
                </a:solidFill>
                <a:effectLst/>
                <a:latin typeface="Courier" pitchFamily="2" charset="0"/>
              </a:rPr>
              <a:t>128.30.2/24</a:t>
            </a:r>
            <a:r>
              <a:rPr kumimoji="0" lang="en-US" sz="1200" b="0" i="0" u="none" strike="noStrike" cap="none" normalizeH="0" baseline="0" dirty="0">
                <a:ln>
                  <a:noFill/>
                </a:ln>
                <a:solidFill>
                  <a:schemeClr val="tx1"/>
                </a:solidFill>
                <a:effectLst/>
                <a:latin typeface="Arial" pitchFamily="-65" charset="0"/>
              </a:rPr>
              <a:t> subnet</a:t>
            </a:r>
          </a:p>
        </p:txBody>
      </p:sp>
    </p:spTree>
    <p:extLst>
      <p:ext uri="{BB962C8B-B14F-4D97-AF65-F5344CB8AC3E}">
        <p14:creationId xmlns:p14="http://schemas.microsoft.com/office/powerpoint/2010/main" val="20759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82A5-2975-9544-9E56-232717F21DEA}"/>
              </a:ext>
            </a:extLst>
          </p:cNvPr>
          <p:cNvSpPr>
            <a:spLocks noGrp="1"/>
          </p:cNvSpPr>
          <p:nvPr>
            <p:ph type="title"/>
          </p:nvPr>
        </p:nvSpPr>
        <p:spPr/>
        <p:txBody>
          <a:bodyPr/>
          <a:lstStyle/>
          <a:p>
            <a:r>
              <a:rPr lang="en-US" dirty="0"/>
              <a:t>Mechanism: Tags, Tunnels or Translation?</a:t>
            </a:r>
          </a:p>
        </p:txBody>
      </p:sp>
      <p:sp>
        <p:nvSpPr>
          <p:cNvPr id="3" name="Content Placeholder 2">
            <a:extLst>
              <a:ext uri="{FF2B5EF4-FFF2-40B4-BE49-F238E27FC236}">
                <a16:creationId xmlns:a16="http://schemas.microsoft.com/office/drawing/2014/main" id="{ED271825-AD17-204F-A368-5BFC511ADA60}"/>
              </a:ext>
            </a:extLst>
          </p:cNvPr>
          <p:cNvSpPr>
            <a:spLocks noGrp="1"/>
          </p:cNvSpPr>
          <p:nvPr>
            <p:ph idx="1"/>
          </p:nvPr>
        </p:nvSpPr>
        <p:spPr>
          <a:xfrm>
            <a:off x="457200" y="971550"/>
            <a:ext cx="8305800" cy="3394075"/>
          </a:xfrm>
        </p:spPr>
        <p:txBody>
          <a:bodyPr/>
          <a:lstStyle/>
          <a:p>
            <a:pPr marL="0" indent="0">
              <a:buNone/>
            </a:pPr>
            <a:r>
              <a:rPr lang="en-US" dirty="0"/>
              <a:t>Any mechanism </a:t>
            </a:r>
            <a:r>
              <a:rPr lang="en-US" dirty="0">
                <a:solidFill>
                  <a:srgbClr val="FF0000"/>
                </a:solidFill>
              </a:rPr>
              <a:t>could</a:t>
            </a:r>
            <a:r>
              <a:rPr lang="en-US" dirty="0"/>
              <a:t> be made to work.</a:t>
            </a:r>
          </a:p>
          <a:p>
            <a:pPr marL="0" indent="0">
              <a:buNone/>
            </a:pPr>
            <a:r>
              <a:rPr lang="en-US" b="1" dirty="0"/>
              <a:t>Tags</a:t>
            </a:r>
            <a:r>
              <a:rPr lang="en-US" dirty="0"/>
              <a:t>: Switches contain a </a:t>
            </a:r>
            <a:r>
              <a:rPr lang="en-US" dirty="0">
                <a:solidFill>
                  <a:srgbClr val="FF0000"/>
                </a:solidFill>
              </a:rPr>
              <a:t>forwarding table per tenant</a:t>
            </a:r>
            <a:r>
              <a:rPr lang="en-US" dirty="0"/>
              <a:t>. </a:t>
            </a:r>
          </a:p>
          <a:p>
            <a:pPr indent="-142875"/>
            <a:r>
              <a:rPr lang="en-US" sz="1600" dirty="0"/>
              <a:t>Tag in every packet indicates the tenant and therefore the forwarding table to use.</a:t>
            </a:r>
          </a:p>
          <a:p>
            <a:pPr indent="-142875"/>
            <a:r>
              <a:rPr lang="en-US" sz="1600" dirty="0">
                <a:solidFill>
                  <a:srgbClr val="FF0000"/>
                </a:solidFill>
              </a:rPr>
              <a:t>But</a:t>
            </a:r>
            <a:r>
              <a:rPr lang="en-US" sz="1600" dirty="0"/>
              <a:t>: We need to change the switches to recognize the tag and forward based on it.</a:t>
            </a:r>
          </a:p>
          <a:p>
            <a:pPr marL="0" indent="0">
              <a:buNone/>
            </a:pPr>
            <a:r>
              <a:rPr lang="en-US" b="1" dirty="0"/>
              <a:t>Translation</a:t>
            </a:r>
            <a:r>
              <a:rPr lang="en-US" dirty="0"/>
              <a:t>: Use NAT, with port numbers identifying VMs.</a:t>
            </a:r>
          </a:p>
          <a:p>
            <a:pPr indent="-142875">
              <a:lnSpc>
                <a:spcPts val="1620"/>
              </a:lnSpc>
            </a:pPr>
            <a:r>
              <a:rPr lang="en-US" sz="1600" dirty="0">
                <a:solidFill>
                  <a:srgbClr val="FF0000"/>
                </a:solidFill>
              </a:rPr>
              <a:t>But</a:t>
            </a:r>
            <a:r>
              <a:rPr lang="en-US" sz="1600" dirty="0"/>
              <a:t>: Both ends behind NATs, therefore need NAT traversal everywhere – complicated.</a:t>
            </a:r>
          </a:p>
          <a:p>
            <a:pPr indent="-142875">
              <a:lnSpc>
                <a:spcPts val="1620"/>
              </a:lnSpc>
            </a:pPr>
            <a:r>
              <a:rPr lang="en-US" sz="1600" dirty="0">
                <a:solidFill>
                  <a:srgbClr val="FF0000"/>
                </a:solidFill>
              </a:rPr>
              <a:t>But</a:t>
            </a:r>
            <a:r>
              <a:rPr lang="en-US" sz="1600" dirty="0"/>
              <a:t>: With thousands of VMs per server, quickly run out of port numbers for mapping</a:t>
            </a:r>
            <a:r>
              <a:rPr lang="en-US" dirty="0"/>
              <a:t>.</a:t>
            </a:r>
          </a:p>
          <a:p>
            <a:pPr marL="1152525" indent="-1152525">
              <a:buNone/>
            </a:pPr>
            <a:r>
              <a:rPr lang="en-US" b="1" dirty="0"/>
              <a:t>Tunnel</a:t>
            </a:r>
            <a:r>
              <a:rPr lang="en-US" dirty="0"/>
              <a:t>: Create tunnel between every pair of servers. </a:t>
            </a:r>
            <a:br>
              <a:rPr lang="en-US" dirty="0"/>
            </a:br>
            <a:r>
              <a:rPr lang="en-US" dirty="0"/>
              <a:t>Forward traffic between VMs through the tunnel.</a:t>
            </a:r>
          </a:p>
          <a:p>
            <a:pPr indent="-142875"/>
            <a:r>
              <a:rPr lang="en-US" sz="1600" dirty="0">
                <a:solidFill>
                  <a:srgbClr val="FF0000"/>
                </a:solidFill>
              </a:rPr>
              <a:t>But</a:t>
            </a:r>
            <a:r>
              <a:rPr lang="en-US" sz="1600" dirty="0"/>
              <a:t>: We need to change switches to create tunnels.</a:t>
            </a:r>
          </a:p>
          <a:p>
            <a:pPr indent="-142875"/>
            <a:r>
              <a:rPr lang="en-US" sz="1600" dirty="0">
                <a:solidFill>
                  <a:srgbClr val="FF0000"/>
                </a:solidFill>
              </a:rPr>
              <a:t>But</a:t>
            </a:r>
            <a:r>
              <a:rPr lang="en-US" sz="1600" dirty="0"/>
              <a:t>: Server will receive packets for all addresses used by its VMs.</a:t>
            </a:r>
          </a:p>
        </p:txBody>
      </p:sp>
      <p:sp>
        <p:nvSpPr>
          <p:cNvPr id="4" name="Slide Number Placeholder 3">
            <a:extLst>
              <a:ext uri="{FF2B5EF4-FFF2-40B4-BE49-F238E27FC236}">
                <a16:creationId xmlns:a16="http://schemas.microsoft.com/office/drawing/2014/main" id="{0579B301-FFCC-8C45-A4F0-3D0D14EA2843}"/>
              </a:ext>
            </a:extLst>
          </p:cNvPr>
          <p:cNvSpPr>
            <a:spLocks noGrp="1"/>
          </p:cNvSpPr>
          <p:nvPr>
            <p:ph type="sldNum" sz="quarter" idx="10"/>
          </p:nvPr>
        </p:nvSpPr>
        <p:spPr/>
        <p:txBody>
          <a:bodyPr/>
          <a:lstStyle/>
          <a:p>
            <a:fld id="{5328B5F4-9676-1D47-98AA-AF6FFDAECEFB}" type="slidenum">
              <a:rPr lang="en-US" altLang="en-US" smtClean="0"/>
              <a:pPr/>
              <a:t>23</a:t>
            </a:fld>
            <a:endParaRPr lang="en-US" altLang="en-US" dirty="0"/>
          </a:p>
        </p:txBody>
      </p:sp>
    </p:spTree>
    <p:extLst>
      <p:ext uri="{BB962C8B-B14F-4D97-AF65-F5344CB8AC3E}">
        <p14:creationId xmlns:p14="http://schemas.microsoft.com/office/powerpoint/2010/main" val="189090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20C72-F629-FF4E-925D-1E220D66D32E}"/>
              </a:ext>
            </a:extLst>
          </p:cNvPr>
          <p:cNvSpPr>
            <a:spLocks noGrp="1"/>
          </p:cNvSpPr>
          <p:nvPr>
            <p:ph type="ctrTitle"/>
          </p:nvPr>
        </p:nvSpPr>
        <p:spPr/>
        <p:txBody>
          <a:bodyPr/>
          <a:lstStyle/>
          <a:p>
            <a:r>
              <a:rPr lang="en-US" dirty="0"/>
              <a:t>How it is done in virtualized data centers</a:t>
            </a:r>
          </a:p>
        </p:txBody>
      </p:sp>
      <p:sp>
        <p:nvSpPr>
          <p:cNvPr id="6" name="Subtitle 5">
            <a:extLst>
              <a:ext uri="{FF2B5EF4-FFF2-40B4-BE49-F238E27FC236}">
                <a16:creationId xmlns:a16="http://schemas.microsoft.com/office/drawing/2014/main" id="{5DB5099F-9F54-CB45-9250-85E1B07AC81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70FB4DA-3412-8447-B063-8B86DE3FA5E8}"/>
              </a:ext>
            </a:extLst>
          </p:cNvPr>
          <p:cNvSpPr>
            <a:spLocks noGrp="1"/>
          </p:cNvSpPr>
          <p:nvPr>
            <p:ph type="sldNum" sz="quarter" idx="10"/>
          </p:nvPr>
        </p:nvSpPr>
        <p:spPr/>
        <p:txBody>
          <a:bodyPr/>
          <a:lstStyle/>
          <a:p>
            <a:fld id="{5328B5F4-9676-1D47-98AA-AF6FFDAECEFB}" type="slidenum">
              <a:rPr lang="en-US" altLang="en-US" smtClean="0"/>
              <a:pPr/>
              <a:t>24</a:t>
            </a:fld>
            <a:endParaRPr lang="en-US" altLang="en-US"/>
          </a:p>
        </p:txBody>
      </p:sp>
    </p:spTree>
    <p:extLst>
      <p:ext uri="{BB962C8B-B14F-4D97-AF65-F5344CB8AC3E}">
        <p14:creationId xmlns:p14="http://schemas.microsoft.com/office/powerpoint/2010/main" val="75831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FBA93DA-1308-EB48-B260-462C6B6DD1B3}"/>
              </a:ext>
            </a:extLst>
          </p:cNvPr>
          <p:cNvGrpSpPr/>
          <p:nvPr/>
        </p:nvGrpSpPr>
        <p:grpSpPr>
          <a:xfrm>
            <a:off x="1143000" y="1198166"/>
            <a:ext cx="5416808" cy="2747168"/>
            <a:chOff x="838200" y="2173149"/>
            <a:chExt cx="1273968" cy="551001"/>
          </a:xfrm>
        </p:grpSpPr>
        <p:sp>
          <p:nvSpPr>
            <p:cNvPr id="38" name="Cube 37">
              <a:extLst>
                <a:ext uri="{FF2B5EF4-FFF2-40B4-BE49-F238E27FC236}">
                  <a16:creationId xmlns:a16="http://schemas.microsoft.com/office/drawing/2014/main" id="{5CBAB0B3-499E-BF48-8746-85C512185CC2}"/>
                </a:ext>
              </a:extLst>
            </p:cNvPr>
            <p:cNvSpPr/>
            <p:nvPr/>
          </p:nvSpPr>
          <p:spPr bwMode="auto">
            <a:xfrm>
              <a:off x="838200" y="2173149"/>
              <a:ext cx="1273968" cy="551001"/>
            </a:xfrm>
            <a:prstGeom prst="cube">
              <a:avLst>
                <a:gd name="adj" fmla="val 56147"/>
              </a:avLst>
            </a:prstGeom>
            <a:solidFill>
              <a:schemeClr val="bg1">
                <a:lumMod val="65000"/>
                <a:alpha val="72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cxnSp>
          <p:nvCxnSpPr>
            <p:cNvPr id="39" name="Straight Connector 38">
              <a:extLst>
                <a:ext uri="{FF2B5EF4-FFF2-40B4-BE49-F238E27FC236}">
                  <a16:creationId xmlns:a16="http://schemas.microsoft.com/office/drawing/2014/main" id="{162B3A4D-38D7-1248-B356-E8EFCC61CFD0}"/>
                </a:ext>
              </a:extLst>
            </p:cNvPr>
            <p:cNvCxnSpPr>
              <a:cxnSpLocks/>
            </p:cNvCxnSpPr>
            <p:nvPr/>
          </p:nvCxnSpPr>
          <p:spPr bwMode="auto">
            <a:xfrm>
              <a:off x="1401207" y="26009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C9B15560-C7D0-7346-949D-C81BF13114B8}"/>
                </a:ext>
              </a:extLst>
            </p:cNvPr>
            <p:cNvCxnSpPr>
              <a:cxnSpLocks/>
            </p:cNvCxnSpPr>
            <p:nvPr/>
          </p:nvCxnSpPr>
          <p:spPr bwMode="auto">
            <a:xfrm>
              <a:off x="1401207" y="2695370"/>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53860B46-3C43-8645-A4F8-AA8A5D935E1F}"/>
                </a:ext>
              </a:extLst>
            </p:cNvPr>
            <p:cNvCxnSpPr>
              <a:cxnSpLocks/>
            </p:cNvCxnSpPr>
            <p:nvPr/>
          </p:nvCxnSpPr>
          <p:spPr bwMode="auto">
            <a:xfrm>
              <a:off x="1401207" y="25247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1" name="Rectangle 10">
            <a:extLst>
              <a:ext uri="{FF2B5EF4-FFF2-40B4-BE49-F238E27FC236}">
                <a16:creationId xmlns:a16="http://schemas.microsoft.com/office/drawing/2014/main" id="{1F6464FE-49E7-9E49-B2F8-6C0DC3B3ACBA}"/>
              </a:ext>
            </a:extLst>
          </p:cNvPr>
          <p:cNvSpPr/>
          <p:nvPr/>
        </p:nvSpPr>
        <p:spPr bwMode="auto">
          <a:xfrm>
            <a:off x="1401517" y="2769544"/>
            <a:ext cx="3548597" cy="1138206"/>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a:extLst>
              <a:ext uri="{FF2B5EF4-FFF2-40B4-BE49-F238E27FC236}">
                <a16:creationId xmlns:a16="http://schemas.microsoft.com/office/drawing/2014/main" id="{7954FC7E-6594-804B-8FD2-A1B54F9E3B36}"/>
              </a:ext>
            </a:extLst>
          </p:cNvPr>
          <p:cNvSpPr>
            <a:spLocks noGrp="1"/>
          </p:cNvSpPr>
          <p:nvPr>
            <p:ph type="title"/>
          </p:nvPr>
        </p:nvSpPr>
        <p:spPr>
          <a:xfrm>
            <a:off x="76200" y="206375"/>
            <a:ext cx="8839200" cy="857250"/>
          </a:xfrm>
        </p:spPr>
        <p:txBody>
          <a:bodyPr/>
          <a:lstStyle/>
          <a:p>
            <a:r>
              <a:rPr lang="en-US" dirty="0"/>
              <a:t>1: Use the software “</a:t>
            </a:r>
            <a:r>
              <a:rPr lang="en-US" dirty="0" err="1"/>
              <a:t>vSwitch</a:t>
            </a:r>
            <a:r>
              <a:rPr lang="en-US" dirty="0"/>
              <a:t>” in every server</a:t>
            </a: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09924221-DAB4-A449-8AA3-BDCC2BB8D1E3}"/>
              </a:ext>
            </a:extLst>
          </p:cNvPr>
          <p:cNvSpPr>
            <a:spLocks noGrp="1"/>
          </p:cNvSpPr>
          <p:nvPr>
            <p:ph type="sldNum" sz="quarter" idx="10"/>
          </p:nvPr>
        </p:nvSpPr>
        <p:spPr/>
        <p:txBody>
          <a:bodyPr/>
          <a:lstStyle/>
          <a:p>
            <a:fld id="{5328B5F4-9676-1D47-98AA-AF6FFDAECEFB}" type="slidenum">
              <a:rPr lang="en-US" altLang="en-US" smtClean="0"/>
              <a:pPr/>
              <a:t>25</a:t>
            </a:fld>
            <a:endParaRPr lang="en-US" altLang="en-US"/>
          </a:p>
        </p:txBody>
      </p:sp>
      <p:sp>
        <p:nvSpPr>
          <p:cNvPr id="6" name="Rounded Rectangle 5">
            <a:extLst>
              <a:ext uri="{FF2B5EF4-FFF2-40B4-BE49-F238E27FC236}">
                <a16:creationId xmlns:a16="http://schemas.microsoft.com/office/drawing/2014/main" id="{EF6EB4A1-96CC-F74E-9189-51D53810F287}"/>
              </a:ext>
            </a:extLst>
          </p:cNvPr>
          <p:cNvSpPr/>
          <p:nvPr/>
        </p:nvSpPr>
        <p:spPr bwMode="auto">
          <a:xfrm>
            <a:off x="3021062" y="1626722"/>
            <a:ext cx="665975" cy="573723"/>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Arial" pitchFamily="-65" charset="0"/>
              </a:rPr>
              <a:t>VM</a:t>
            </a:r>
          </a:p>
        </p:txBody>
      </p:sp>
      <p:sp>
        <p:nvSpPr>
          <p:cNvPr id="12" name="TextBox 11">
            <a:extLst>
              <a:ext uri="{FF2B5EF4-FFF2-40B4-BE49-F238E27FC236}">
                <a16:creationId xmlns:a16="http://schemas.microsoft.com/office/drawing/2014/main" id="{C88F927E-7931-BF4C-BC04-1E479368F5DC}"/>
              </a:ext>
            </a:extLst>
          </p:cNvPr>
          <p:cNvSpPr txBox="1"/>
          <p:nvPr/>
        </p:nvSpPr>
        <p:spPr>
          <a:xfrm>
            <a:off x="4076908" y="3640306"/>
            <a:ext cx="960519" cy="338554"/>
          </a:xfrm>
          <a:prstGeom prst="rect">
            <a:avLst/>
          </a:prstGeom>
          <a:noFill/>
        </p:spPr>
        <p:txBody>
          <a:bodyPr wrap="none" rtlCol="0">
            <a:spAutoFit/>
          </a:bodyPr>
          <a:lstStyle/>
          <a:p>
            <a:r>
              <a:rPr lang="en-US" sz="1600" dirty="0"/>
              <a:t>Host OS</a:t>
            </a:r>
          </a:p>
        </p:txBody>
      </p:sp>
      <p:cxnSp>
        <p:nvCxnSpPr>
          <p:cNvPr id="14" name="Straight Connector 13">
            <a:extLst>
              <a:ext uri="{FF2B5EF4-FFF2-40B4-BE49-F238E27FC236}">
                <a16:creationId xmlns:a16="http://schemas.microsoft.com/office/drawing/2014/main" id="{CF69A820-66CE-8F49-A2DE-45B45EC9E129}"/>
              </a:ext>
            </a:extLst>
          </p:cNvPr>
          <p:cNvCxnSpPr>
            <a:cxnSpLocks/>
            <a:stCxn id="6" idx="2"/>
          </p:cNvCxnSpPr>
          <p:nvPr/>
        </p:nvCxnSpPr>
        <p:spPr bwMode="auto">
          <a:xfrm>
            <a:off x="3354050" y="2200445"/>
            <a:ext cx="464702" cy="693821"/>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24" name="Straight Arrow Connector 23">
            <a:extLst>
              <a:ext uri="{FF2B5EF4-FFF2-40B4-BE49-F238E27FC236}">
                <a16:creationId xmlns:a16="http://schemas.microsoft.com/office/drawing/2014/main" id="{06660ADB-A437-E24D-B847-5A465DC2240B}"/>
              </a:ext>
            </a:extLst>
          </p:cNvPr>
          <p:cNvCxnSpPr>
            <a:cxnSpLocks/>
          </p:cNvCxnSpPr>
          <p:nvPr/>
        </p:nvCxnSpPr>
        <p:spPr bwMode="auto">
          <a:xfrm>
            <a:off x="6459722" y="3156926"/>
            <a:ext cx="1406603" cy="0"/>
          </a:xfrm>
          <a:prstGeom prst="straightConnector1">
            <a:avLst/>
          </a:prstGeom>
          <a:solidFill>
            <a:srgbClr val="808080"/>
          </a:solidFill>
          <a:ln w="38100" cap="flat" cmpd="sng" algn="ctr">
            <a:solidFill>
              <a:schemeClr val="tx1"/>
            </a:solidFill>
            <a:prstDash val="solid"/>
            <a:round/>
            <a:headEnd type="triangle" w="med" len="med"/>
            <a:tailEnd type="triangle" w="med" len="med"/>
          </a:ln>
          <a:effectLst/>
        </p:spPr>
      </p:cxnSp>
      <p:sp>
        <p:nvSpPr>
          <p:cNvPr id="3" name="TextBox 2">
            <a:extLst>
              <a:ext uri="{FF2B5EF4-FFF2-40B4-BE49-F238E27FC236}">
                <a16:creationId xmlns:a16="http://schemas.microsoft.com/office/drawing/2014/main" id="{CE75BDBB-7E90-2347-BD14-9A6AA2D8A355}"/>
              </a:ext>
            </a:extLst>
          </p:cNvPr>
          <p:cNvSpPr txBox="1"/>
          <p:nvPr/>
        </p:nvSpPr>
        <p:spPr>
          <a:xfrm>
            <a:off x="1934915" y="2829570"/>
            <a:ext cx="1642437" cy="646331"/>
          </a:xfrm>
          <a:prstGeom prst="rect">
            <a:avLst/>
          </a:prstGeom>
          <a:noFill/>
        </p:spPr>
        <p:txBody>
          <a:bodyPr wrap="none" rtlCol="0">
            <a:spAutoFit/>
          </a:bodyPr>
          <a:lstStyle/>
          <a:p>
            <a:pPr algn="r"/>
            <a:r>
              <a:rPr lang="en-US" sz="1800" dirty="0"/>
              <a:t>Virtual Switch </a:t>
            </a:r>
          </a:p>
          <a:p>
            <a:pPr algn="r"/>
            <a:r>
              <a:rPr lang="en-US" sz="1800" dirty="0"/>
              <a:t>“</a:t>
            </a:r>
            <a:r>
              <a:rPr lang="en-US" sz="1800" dirty="0" err="1"/>
              <a:t>vSwitch</a:t>
            </a:r>
            <a:r>
              <a:rPr lang="en-US" sz="1800" dirty="0"/>
              <a:t>”</a:t>
            </a:r>
          </a:p>
        </p:txBody>
      </p:sp>
      <p:sp>
        <p:nvSpPr>
          <p:cNvPr id="26" name="Rounded Rectangle 25">
            <a:extLst>
              <a:ext uri="{FF2B5EF4-FFF2-40B4-BE49-F238E27FC236}">
                <a16:creationId xmlns:a16="http://schemas.microsoft.com/office/drawing/2014/main" id="{6E4EC5D3-0A22-E44D-97E5-63EFA2FE89A1}"/>
              </a:ext>
            </a:extLst>
          </p:cNvPr>
          <p:cNvSpPr/>
          <p:nvPr/>
        </p:nvSpPr>
        <p:spPr bwMode="auto">
          <a:xfrm>
            <a:off x="3743921" y="1626722"/>
            <a:ext cx="665975" cy="573723"/>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Arial" pitchFamily="-65" charset="0"/>
              </a:rPr>
              <a:t>VM</a:t>
            </a:r>
          </a:p>
        </p:txBody>
      </p:sp>
      <p:cxnSp>
        <p:nvCxnSpPr>
          <p:cNvPr id="27" name="Straight Connector 26">
            <a:extLst>
              <a:ext uri="{FF2B5EF4-FFF2-40B4-BE49-F238E27FC236}">
                <a16:creationId xmlns:a16="http://schemas.microsoft.com/office/drawing/2014/main" id="{0F18F061-6B79-984F-B3AC-9CDA7FB3ECA1}"/>
              </a:ext>
            </a:extLst>
          </p:cNvPr>
          <p:cNvCxnSpPr>
            <a:cxnSpLocks/>
            <a:stCxn id="26" idx="2"/>
            <a:endCxn id="23" idx="0"/>
          </p:cNvCxnSpPr>
          <p:nvPr/>
        </p:nvCxnSpPr>
        <p:spPr bwMode="auto">
          <a:xfrm>
            <a:off x="4076909" y="2200445"/>
            <a:ext cx="1" cy="649340"/>
          </a:xfrm>
          <a:prstGeom prst="line">
            <a:avLst/>
          </a:prstGeom>
          <a:solidFill>
            <a:srgbClr val="808080"/>
          </a:solidFill>
          <a:ln w="9525" cap="flat" cmpd="sng" algn="ctr">
            <a:solidFill>
              <a:schemeClr val="tx1"/>
            </a:solidFill>
            <a:prstDash val="solid"/>
            <a:round/>
            <a:headEnd type="none" w="med" len="med"/>
            <a:tailEnd type="none" w="med" len="med"/>
          </a:ln>
          <a:effectLst/>
        </p:spPr>
      </p:cxnSp>
      <p:sp>
        <p:nvSpPr>
          <p:cNvPr id="29" name="Rounded Rectangle 28">
            <a:extLst>
              <a:ext uri="{FF2B5EF4-FFF2-40B4-BE49-F238E27FC236}">
                <a16:creationId xmlns:a16="http://schemas.microsoft.com/office/drawing/2014/main" id="{E61FFAD6-5339-BF42-9CB0-B3611C80E542}"/>
              </a:ext>
            </a:extLst>
          </p:cNvPr>
          <p:cNvSpPr/>
          <p:nvPr/>
        </p:nvSpPr>
        <p:spPr bwMode="auto">
          <a:xfrm>
            <a:off x="4466780" y="1626722"/>
            <a:ext cx="665975" cy="573723"/>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Arial" pitchFamily="-65" charset="0"/>
              </a:rPr>
              <a:t>VM</a:t>
            </a:r>
          </a:p>
        </p:txBody>
      </p:sp>
      <p:cxnSp>
        <p:nvCxnSpPr>
          <p:cNvPr id="35" name="Straight Connector 34">
            <a:extLst>
              <a:ext uri="{FF2B5EF4-FFF2-40B4-BE49-F238E27FC236}">
                <a16:creationId xmlns:a16="http://schemas.microsoft.com/office/drawing/2014/main" id="{7FD3589E-738F-FE43-8FAE-D8CCF7AC837C}"/>
              </a:ext>
            </a:extLst>
          </p:cNvPr>
          <p:cNvCxnSpPr>
            <a:cxnSpLocks/>
            <a:stCxn id="29" idx="2"/>
          </p:cNvCxnSpPr>
          <p:nvPr/>
        </p:nvCxnSpPr>
        <p:spPr bwMode="auto">
          <a:xfrm flipH="1">
            <a:off x="4409895" y="2200445"/>
            <a:ext cx="389873" cy="756074"/>
          </a:xfrm>
          <a:prstGeom prst="line">
            <a:avLst/>
          </a:prstGeom>
          <a:solidFill>
            <a:srgbClr val="808080"/>
          </a:solidFill>
          <a:ln w="9525" cap="flat" cmpd="sng" algn="ctr">
            <a:solidFill>
              <a:schemeClr val="tx1"/>
            </a:solidFill>
            <a:prstDash val="solid"/>
            <a:round/>
            <a:headEnd type="none" w="med" len="med"/>
            <a:tailEnd type="none" w="med" len="med"/>
          </a:ln>
          <a:effectLst/>
        </p:spPr>
      </p:cxnSp>
      <p:sp>
        <p:nvSpPr>
          <p:cNvPr id="43" name="Rectangle 42">
            <a:extLst>
              <a:ext uri="{FF2B5EF4-FFF2-40B4-BE49-F238E27FC236}">
                <a16:creationId xmlns:a16="http://schemas.microsoft.com/office/drawing/2014/main" id="{B6971A2A-DF92-3747-84E3-F2E4454003BA}"/>
              </a:ext>
            </a:extLst>
          </p:cNvPr>
          <p:cNvSpPr/>
          <p:nvPr/>
        </p:nvSpPr>
        <p:spPr bwMode="auto">
          <a:xfrm>
            <a:off x="5483512" y="2888940"/>
            <a:ext cx="986525" cy="573723"/>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45" name="TextBox 44">
            <a:extLst>
              <a:ext uri="{FF2B5EF4-FFF2-40B4-BE49-F238E27FC236}">
                <a16:creationId xmlns:a16="http://schemas.microsoft.com/office/drawing/2014/main" id="{A18CC44C-F37E-AE4A-98FE-0003467659D8}"/>
              </a:ext>
            </a:extLst>
          </p:cNvPr>
          <p:cNvSpPr txBox="1"/>
          <p:nvPr/>
        </p:nvSpPr>
        <p:spPr>
          <a:xfrm>
            <a:off x="6546261" y="2784471"/>
            <a:ext cx="1152880" cy="400110"/>
          </a:xfrm>
          <a:prstGeom prst="rect">
            <a:avLst/>
          </a:prstGeom>
          <a:noFill/>
        </p:spPr>
        <p:txBody>
          <a:bodyPr wrap="none" rtlCol="0">
            <a:spAutoFit/>
          </a:bodyPr>
          <a:lstStyle/>
          <a:p>
            <a:r>
              <a:rPr lang="en-US" dirty="0"/>
              <a:t>Ethernet</a:t>
            </a:r>
          </a:p>
        </p:txBody>
      </p:sp>
      <p:sp>
        <p:nvSpPr>
          <p:cNvPr id="46" name="TextBox 45">
            <a:extLst>
              <a:ext uri="{FF2B5EF4-FFF2-40B4-BE49-F238E27FC236}">
                <a16:creationId xmlns:a16="http://schemas.microsoft.com/office/drawing/2014/main" id="{AF2F46BD-A566-FF45-A92C-BF8C1CC0C2BD}"/>
              </a:ext>
            </a:extLst>
          </p:cNvPr>
          <p:cNvSpPr txBox="1"/>
          <p:nvPr/>
        </p:nvSpPr>
        <p:spPr>
          <a:xfrm>
            <a:off x="5632311" y="2956519"/>
            <a:ext cx="627095" cy="400110"/>
          </a:xfrm>
          <a:prstGeom prst="rect">
            <a:avLst/>
          </a:prstGeom>
          <a:noFill/>
        </p:spPr>
        <p:txBody>
          <a:bodyPr wrap="none" rtlCol="0">
            <a:spAutoFit/>
          </a:bodyPr>
          <a:lstStyle/>
          <a:p>
            <a:r>
              <a:rPr lang="en-US" dirty="0"/>
              <a:t>NIC</a:t>
            </a:r>
          </a:p>
        </p:txBody>
      </p:sp>
      <p:cxnSp>
        <p:nvCxnSpPr>
          <p:cNvPr id="48" name="Straight Connector 47">
            <a:extLst>
              <a:ext uri="{FF2B5EF4-FFF2-40B4-BE49-F238E27FC236}">
                <a16:creationId xmlns:a16="http://schemas.microsoft.com/office/drawing/2014/main" id="{3CD0D020-2491-B14B-93AB-FE63300F22D3}"/>
              </a:ext>
            </a:extLst>
          </p:cNvPr>
          <p:cNvCxnSpPr>
            <a:cxnSpLocks/>
            <a:endCxn id="43" idx="1"/>
          </p:cNvCxnSpPr>
          <p:nvPr/>
        </p:nvCxnSpPr>
        <p:spPr bwMode="auto">
          <a:xfrm flipV="1">
            <a:off x="4197294" y="3175802"/>
            <a:ext cx="1286218" cy="1622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C311652C-BA1F-994D-BED7-6C8F2EE6CD34}"/>
              </a:ext>
            </a:extLst>
          </p:cNvPr>
          <p:cNvPicPr>
            <a:picLocks noChangeAspect="1"/>
          </p:cNvPicPr>
          <p:nvPr/>
        </p:nvPicPr>
        <p:blipFill>
          <a:blip r:embed="rId3">
            <a:duotone>
              <a:schemeClr val="accent2">
                <a:shade val="45000"/>
                <a:satMod val="135000"/>
              </a:schemeClr>
              <a:prstClr val="white"/>
            </a:duotone>
          </a:blip>
          <a:stretch>
            <a:fillRect/>
          </a:stretch>
        </p:blipFill>
        <p:spPr>
          <a:xfrm>
            <a:off x="3444523" y="2849785"/>
            <a:ext cx="1264773" cy="811069"/>
          </a:xfrm>
          <a:prstGeom prst="rect">
            <a:avLst/>
          </a:prstGeom>
        </p:spPr>
      </p:pic>
      <p:sp>
        <p:nvSpPr>
          <p:cNvPr id="52" name="TextBox 51">
            <a:extLst>
              <a:ext uri="{FF2B5EF4-FFF2-40B4-BE49-F238E27FC236}">
                <a16:creationId xmlns:a16="http://schemas.microsoft.com/office/drawing/2014/main" id="{B2EC80AF-B0F5-0746-9FD3-2FD193F8D026}"/>
              </a:ext>
            </a:extLst>
          </p:cNvPr>
          <p:cNvSpPr txBox="1"/>
          <p:nvPr/>
        </p:nvSpPr>
        <p:spPr>
          <a:xfrm>
            <a:off x="2563286" y="4118035"/>
            <a:ext cx="5298343" cy="954107"/>
          </a:xfrm>
          <a:prstGeom prst="rect">
            <a:avLst/>
          </a:prstGeom>
          <a:noFill/>
        </p:spPr>
        <p:txBody>
          <a:bodyPr wrap="square" rtlCol="0">
            <a:spAutoFit/>
          </a:bodyPr>
          <a:lstStyle/>
          <a:p>
            <a:pPr marL="180975" indent="-180975">
              <a:buFont typeface="Arial" panose="020B0604020202020204" pitchFamily="34" charset="0"/>
              <a:buChar char="•"/>
            </a:pPr>
            <a:r>
              <a:rPr lang="en-US" sz="1800" dirty="0"/>
              <a:t>Maintains </a:t>
            </a:r>
            <a:r>
              <a:rPr lang="en-US" sz="1800" dirty="0">
                <a:solidFill>
                  <a:srgbClr val="FF0000"/>
                </a:solidFill>
              </a:rPr>
              <a:t>tunnel</a:t>
            </a:r>
            <a:r>
              <a:rPr lang="en-US" sz="1800" dirty="0"/>
              <a:t> to every other server’s </a:t>
            </a:r>
            <a:r>
              <a:rPr lang="en-US" sz="1800" dirty="0" err="1"/>
              <a:t>vSwitch</a:t>
            </a:r>
            <a:endParaRPr lang="en-US" sz="1800" dirty="0"/>
          </a:p>
          <a:p>
            <a:pPr marL="180975" indent="-180975">
              <a:buFont typeface="Arial" panose="020B0604020202020204" pitchFamily="34" charset="0"/>
              <a:buChar char="•"/>
            </a:pPr>
            <a:r>
              <a:rPr lang="en-US" sz="1800" dirty="0">
                <a:solidFill>
                  <a:srgbClr val="FF0000"/>
                </a:solidFill>
              </a:rPr>
              <a:t>Tags</a:t>
            </a:r>
            <a:r>
              <a:rPr lang="en-US" sz="1800" dirty="0"/>
              <a:t> packets with tenant ID</a:t>
            </a:r>
          </a:p>
          <a:p>
            <a:pPr marL="180975" indent="-180975">
              <a:buFont typeface="Arial" panose="020B0604020202020204" pitchFamily="34" charset="0"/>
              <a:buChar char="•"/>
            </a:pPr>
            <a:r>
              <a:rPr lang="en-US" sz="1800" dirty="0"/>
              <a:t>Forwards packets into tunnel</a:t>
            </a:r>
          </a:p>
        </p:txBody>
      </p:sp>
    </p:spTree>
    <p:extLst>
      <p:ext uri="{BB962C8B-B14F-4D97-AF65-F5344CB8AC3E}">
        <p14:creationId xmlns:p14="http://schemas.microsoft.com/office/powerpoint/2010/main" val="196936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FC7E-6594-804B-8FD2-A1B54F9E3B36}"/>
              </a:ext>
            </a:extLst>
          </p:cNvPr>
          <p:cNvSpPr>
            <a:spLocks noGrp="1"/>
          </p:cNvSpPr>
          <p:nvPr>
            <p:ph type="title"/>
          </p:nvPr>
        </p:nvSpPr>
        <p:spPr>
          <a:xfrm>
            <a:off x="12507" y="-95250"/>
            <a:ext cx="9118986" cy="857250"/>
          </a:xfrm>
        </p:spPr>
        <p:txBody>
          <a:bodyPr/>
          <a:lstStyle/>
          <a:p>
            <a:r>
              <a:rPr lang="en-US" sz="3200" dirty="0"/>
              <a:t>2: Forward packets in tunnels between </a:t>
            </a:r>
            <a:r>
              <a:rPr lang="en-US" sz="3200" dirty="0" err="1"/>
              <a:t>vSwitches</a:t>
            </a:r>
            <a:endParaRPr lang="en-US" sz="3200" dirty="0"/>
          </a:p>
        </p:txBody>
      </p:sp>
      <p:sp>
        <p:nvSpPr>
          <p:cNvPr id="4" name="Slide Number Placeholder 3">
            <a:extLst>
              <a:ext uri="{FF2B5EF4-FFF2-40B4-BE49-F238E27FC236}">
                <a16:creationId xmlns:a16="http://schemas.microsoft.com/office/drawing/2014/main" id="{09924221-DAB4-A449-8AA3-BDCC2BB8D1E3}"/>
              </a:ext>
            </a:extLst>
          </p:cNvPr>
          <p:cNvSpPr>
            <a:spLocks noGrp="1"/>
          </p:cNvSpPr>
          <p:nvPr>
            <p:ph type="sldNum" sz="quarter" idx="10"/>
          </p:nvPr>
        </p:nvSpPr>
        <p:spPr/>
        <p:txBody>
          <a:bodyPr/>
          <a:lstStyle/>
          <a:p>
            <a:fld id="{5328B5F4-9676-1D47-98AA-AF6FFDAECEFB}" type="slidenum">
              <a:rPr lang="en-US" altLang="en-US" smtClean="0"/>
              <a:pPr/>
              <a:t>26</a:t>
            </a:fld>
            <a:endParaRPr lang="en-US" altLang="en-US"/>
          </a:p>
        </p:txBody>
      </p:sp>
      <p:sp>
        <p:nvSpPr>
          <p:cNvPr id="124" name="Rectangle 123">
            <a:extLst>
              <a:ext uri="{FF2B5EF4-FFF2-40B4-BE49-F238E27FC236}">
                <a16:creationId xmlns:a16="http://schemas.microsoft.com/office/drawing/2014/main" id="{AF3CE58B-8D4F-494D-9D54-ABA733E81694}"/>
              </a:ext>
            </a:extLst>
          </p:cNvPr>
          <p:cNvSpPr/>
          <p:nvPr/>
        </p:nvSpPr>
        <p:spPr>
          <a:xfrm>
            <a:off x="2253180" y="4042963"/>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192.5.0.2</a:t>
            </a:r>
          </a:p>
        </p:txBody>
      </p:sp>
      <p:sp>
        <p:nvSpPr>
          <p:cNvPr id="147" name="Rectangle 146">
            <a:extLst>
              <a:ext uri="{FF2B5EF4-FFF2-40B4-BE49-F238E27FC236}">
                <a16:creationId xmlns:a16="http://schemas.microsoft.com/office/drawing/2014/main" id="{0F95276D-F953-FE44-8D8D-BC8BB27F7B65}"/>
              </a:ext>
            </a:extLst>
          </p:cNvPr>
          <p:cNvSpPr/>
          <p:nvPr/>
        </p:nvSpPr>
        <p:spPr>
          <a:xfrm>
            <a:off x="5657383" y="4038607"/>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192.5.0.4</a:t>
            </a:r>
          </a:p>
        </p:txBody>
      </p:sp>
      <p:grpSp>
        <p:nvGrpSpPr>
          <p:cNvPr id="22" name="Group 21">
            <a:extLst>
              <a:ext uri="{FF2B5EF4-FFF2-40B4-BE49-F238E27FC236}">
                <a16:creationId xmlns:a16="http://schemas.microsoft.com/office/drawing/2014/main" id="{638BEC1A-66F9-2346-8B55-8D4849CD5B07}"/>
              </a:ext>
            </a:extLst>
          </p:cNvPr>
          <p:cNvGrpSpPr/>
          <p:nvPr/>
        </p:nvGrpSpPr>
        <p:grpSpPr>
          <a:xfrm>
            <a:off x="5984043" y="1451156"/>
            <a:ext cx="2581081" cy="1084497"/>
            <a:chOff x="6449004" y="1664521"/>
            <a:chExt cx="2581081" cy="1084497"/>
          </a:xfrm>
        </p:grpSpPr>
        <p:sp>
          <p:nvSpPr>
            <p:cNvPr id="57" name="Rounded Rectangle 56">
              <a:extLst>
                <a:ext uri="{FF2B5EF4-FFF2-40B4-BE49-F238E27FC236}">
                  <a16:creationId xmlns:a16="http://schemas.microsoft.com/office/drawing/2014/main" id="{565E3FAA-D7C5-6842-8F3F-CC47B8F8388B}"/>
                </a:ext>
              </a:extLst>
            </p:cNvPr>
            <p:cNvSpPr/>
            <p:nvPr/>
          </p:nvSpPr>
          <p:spPr bwMode="auto">
            <a:xfrm>
              <a:off x="7159412" y="166452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58" name="Rounded Rectangle 57">
              <a:extLst>
                <a:ext uri="{FF2B5EF4-FFF2-40B4-BE49-F238E27FC236}">
                  <a16:creationId xmlns:a16="http://schemas.microsoft.com/office/drawing/2014/main" id="{CC09DEF4-6040-6744-B831-E8B6343DF4CB}"/>
                </a:ext>
              </a:extLst>
            </p:cNvPr>
            <p:cNvSpPr/>
            <p:nvPr/>
          </p:nvSpPr>
          <p:spPr bwMode="auto">
            <a:xfrm>
              <a:off x="7488508" y="166452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59" name="Rounded Rectangle 58">
              <a:extLst>
                <a:ext uri="{FF2B5EF4-FFF2-40B4-BE49-F238E27FC236}">
                  <a16:creationId xmlns:a16="http://schemas.microsoft.com/office/drawing/2014/main" id="{794AF19D-E111-EA48-8260-B8531CD3D96B}"/>
                </a:ext>
              </a:extLst>
            </p:cNvPr>
            <p:cNvSpPr/>
            <p:nvPr/>
          </p:nvSpPr>
          <p:spPr bwMode="auto">
            <a:xfrm>
              <a:off x="7817604" y="166452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63" name="Straight Connector 62">
              <a:extLst>
                <a:ext uri="{FF2B5EF4-FFF2-40B4-BE49-F238E27FC236}">
                  <a16:creationId xmlns:a16="http://schemas.microsoft.com/office/drawing/2014/main" id="{AB687E23-24B1-D64F-86B7-AD1FE2B6C85B}"/>
                </a:ext>
              </a:extLst>
            </p:cNvPr>
            <p:cNvCxnSpPr>
              <a:cxnSpLocks/>
              <a:stCxn id="57" idx="2"/>
            </p:cNvCxnSpPr>
            <p:nvPr/>
          </p:nvCxnSpPr>
          <p:spPr bwMode="auto">
            <a:xfrm>
              <a:off x="7311812" y="196932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ABE5F311-6F09-164A-AAE8-D95E66BC47B2}"/>
                </a:ext>
              </a:extLst>
            </p:cNvPr>
            <p:cNvCxnSpPr>
              <a:cxnSpLocks/>
              <a:stCxn id="58" idx="2"/>
            </p:cNvCxnSpPr>
            <p:nvPr/>
          </p:nvCxnSpPr>
          <p:spPr bwMode="auto">
            <a:xfrm flipH="1">
              <a:off x="7633197" y="196932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E5504116-17E5-2840-86FC-AC766B6FEFA8}"/>
                </a:ext>
              </a:extLst>
            </p:cNvPr>
            <p:cNvCxnSpPr>
              <a:cxnSpLocks/>
              <a:stCxn id="59" idx="2"/>
            </p:cNvCxnSpPr>
            <p:nvPr/>
          </p:nvCxnSpPr>
          <p:spPr bwMode="auto">
            <a:xfrm flipH="1">
              <a:off x="7817604" y="196932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7F6C05BA-5DCC-3E44-9162-F7D35AFBBA68}"/>
                </a:ext>
              </a:extLst>
            </p:cNvPr>
            <p:cNvGrpSpPr/>
            <p:nvPr/>
          </p:nvGrpSpPr>
          <p:grpSpPr>
            <a:xfrm>
              <a:off x="6938508" y="2198017"/>
              <a:ext cx="1273968" cy="551001"/>
              <a:chOff x="7159412" y="2369212"/>
              <a:chExt cx="1273968" cy="551001"/>
            </a:xfrm>
          </p:grpSpPr>
          <p:sp>
            <p:nvSpPr>
              <p:cNvPr id="13" name="Cube 12">
                <a:extLst>
                  <a:ext uri="{FF2B5EF4-FFF2-40B4-BE49-F238E27FC236}">
                    <a16:creationId xmlns:a16="http://schemas.microsoft.com/office/drawing/2014/main" id="{3FCA57DF-4F56-4D4E-977A-D6FF72A1EF13}"/>
                  </a:ext>
                </a:extLst>
              </p:cNvPr>
              <p:cNvSpPr/>
              <p:nvPr/>
            </p:nvSpPr>
            <p:spPr bwMode="auto">
              <a:xfrm>
                <a:off x="7159412" y="2369212"/>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17" name="Straight Connector 16">
                <a:extLst>
                  <a:ext uri="{FF2B5EF4-FFF2-40B4-BE49-F238E27FC236}">
                    <a16:creationId xmlns:a16="http://schemas.microsoft.com/office/drawing/2014/main" id="{5FCC76D2-220B-4744-9BE6-9641EAD23519}"/>
                  </a:ext>
                </a:extLst>
              </p:cNvPr>
              <p:cNvCxnSpPr/>
              <p:nvPr/>
            </p:nvCxnSpPr>
            <p:spPr bwMode="auto">
              <a:xfrm>
                <a:off x="7767402" y="28152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D888D47-C826-8F46-BC01-5C7CBC62ACF8}"/>
                  </a:ext>
                </a:extLst>
              </p:cNvPr>
              <p:cNvCxnSpPr/>
              <p:nvPr/>
            </p:nvCxnSpPr>
            <p:spPr bwMode="auto">
              <a:xfrm>
                <a:off x="7767402" y="28914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C32F984E-8210-FD45-96A5-7BA0E638073E}"/>
                  </a:ext>
                </a:extLst>
              </p:cNvPr>
              <p:cNvCxnSpPr/>
              <p:nvPr/>
            </p:nvCxnSpPr>
            <p:spPr bwMode="auto">
              <a:xfrm>
                <a:off x="7767402" y="2739033"/>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7" name="Rectangle 126">
              <a:extLst>
                <a:ext uri="{FF2B5EF4-FFF2-40B4-BE49-F238E27FC236}">
                  <a16:creationId xmlns:a16="http://schemas.microsoft.com/office/drawing/2014/main" id="{1A648231-05FE-FE40-B0AA-C7A72253664C}"/>
                </a:ext>
              </a:extLst>
            </p:cNvPr>
            <p:cNvSpPr/>
            <p:nvPr/>
          </p:nvSpPr>
          <p:spPr>
            <a:xfrm>
              <a:off x="7949340" y="1942625"/>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171.64.74.157</a:t>
              </a:r>
            </a:p>
          </p:txBody>
        </p:sp>
        <p:sp>
          <p:nvSpPr>
            <p:cNvPr id="128" name="Oval 127">
              <a:extLst>
                <a:ext uri="{FF2B5EF4-FFF2-40B4-BE49-F238E27FC236}">
                  <a16:creationId xmlns:a16="http://schemas.microsoft.com/office/drawing/2014/main" id="{4341F1E7-E9A0-E643-B6AA-584747F0DCC5}"/>
                </a:ext>
              </a:extLst>
            </p:cNvPr>
            <p:cNvSpPr/>
            <p:nvPr/>
          </p:nvSpPr>
          <p:spPr bwMode="auto">
            <a:xfrm>
              <a:off x="7823055" y="202228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48" name="Rectangle 147">
              <a:extLst>
                <a:ext uri="{FF2B5EF4-FFF2-40B4-BE49-F238E27FC236}">
                  <a16:creationId xmlns:a16="http://schemas.microsoft.com/office/drawing/2014/main" id="{045003B9-7BD7-F648-B95B-B83AFEBFB6CC}"/>
                </a:ext>
              </a:extLst>
            </p:cNvPr>
            <p:cNvSpPr/>
            <p:nvPr/>
          </p:nvSpPr>
          <p:spPr>
            <a:xfrm>
              <a:off x="6449004" y="1947250"/>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128.30.2.2</a:t>
              </a:r>
            </a:p>
          </p:txBody>
        </p:sp>
        <p:sp>
          <p:nvSpPr>
            <p:cNvPr id="149" name="Oval 148">
              <a:extLst>
                <a:ext uri="{FF2B5EF4-FFF2-40B4-BE49-F238E27FC236}">
                  <a16:creationId xmlns:a16="http://schemas.microsoft.com/office/drawing/2014/main" id="{FA2C8C64-815B-4D4C-8D35-E9DBC87E3974}"/>
                </a:ext>
              </a:extLst>
            </p:cNvPr>
            <p:cNvSpPr/>
            <p:nvPr/>
          </p:nvSpPr>
          <p:spPr bwMode="auto">
            <a:xfrm>
              <a:off x="7266707" y="202046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18" name="Group 17">
            <a:extLst>
              <a:ext uri="{FF2B5EF4-FFF2-40B4-BE49-F238E27FC236}">
                <a16:creationId xmlns:a16="http://schemas.microsoft.com/office/drawing/2014/main" id="{79AA79EC-36A8-D443-8BA7-5612098D8576}"/>
              </a:ext>
            </a:extLst>
          </p:cNvPr>
          <p:cNvGrpSpPr/>
          <p:nvPr/>
        </p:nvGrpSpPr>
        <p:grpSpPr>
          <a:xfrm>
            <a:off x="609600" y="3294103"/>
            <a:ext cx="2679498" cy="1084401"/>
            <a:chOff x="373441" y="3870571"/>
            <a:chExt cx="2679498" cy="1084401"/>
          </a:xfrm>
        </p:grpSpPr>
        <p:sp>
          <p:nvSpPr>
            <p:cNvPr id="99" name="Cube 98">
              <a:extLst>
                <a:ext uri="{FF2B5EF4-FFF2-40B4-BE49-F238E27FC236}">
                  <a16:creationId xmlns:a16="http://schemas.microsoft.com/office/drawing/2014/main" id="{3177BB26-031B-814C-8FF9-6E3D54BA072D}"/>
                </a:ext>
              </a:extLst>
            </p:cNvPr>
            <p:cNvSpPr/>
            <p:nvPr/>
          </p:nvSpPr>
          <p:spPr bwMode="auto">
            <a:xfrm>
              <a:off x="826777"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01" name="Rounded Rectangle 100">
              <a:extLst>
                <a:ext uri="{FF2B5EF4-FFF2-40B4-BE49-F238E27FC236}">
                  <a16:creationId xmlns:a16="http://schemas.microsoft.com/office/drawing/2014/main" id="{BCBE5BD7-54E7-3345-8BDC-E097CC45C742}"/>
                </a:ext>
              </a:extLst>
            </p:cNvPr>
            <p:cNvSpPr/>
            <p:nvPr/>
          </p:nvSpPr>
          <p:spPr bwMode="auto">
            <a:xfrm>
              <a:off x="1125659" y="387057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102" name="Rounded Rectangle 101">
              <a:extLst>
                <a:ext uri="{FF2B5EF4-FFF2-40B4-BE49-F238E27FC236}">
                  <a16:creationId xmlns:a16="http://schemas.microsoft.com/office/drawing/2014/main" id="{D26ED029-5DDD-104A-B3C2-2CCE8F2B7F9D}"/>
                </a:ext>
              </a:extLst>
            </p:cNvPr>
            <p:cNvSpPr/>
            <p:nvPr/>
          </p:nvSpPr>
          <p:spPr bwMode="auto">
            <a:xfrm>
              <a:off x="1454755" y="387057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cxnSp>
          <p:nvCxnSpPr>
            <p:cNvPr id="106" name="Straight Connector 105">
              <a:extLst>
                <a:ext uri="{FF2B5EF4-FFF2-40B4-BE49-F238E27FC236}">
                  <a16:creationId xmlns:a16="http://schemas.microsoft.com/office/drawing/2014/main" id="{816AAB38-B5D6-5C47-B25F-49680C6C938D}"/>
                </a:ext>
              </a:extLst>
            </p:cNvPr>
            <p:cNvCxnSpPr>
              <a:cxnSpLocks/>
              <a:stCxn id="101" idx="2"/>
            </p:cNvCxnSpPr>
            <p:nvPr/>
          </p:nvCxnSpPr>
          <p:spPr bwMode="auto">
            <a:xfrm>
              <a:off x="1278059" y="417537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9EE6C7E0-3822-DC46-9FFB-EA1F6F6BC084}"/>
                </a:ext>
              </a:extLst>
            </p:cNvPr>
            <p:cNvCxnSpPr>
              <a:cxnSpLocks/>
              <a:stCxn id="102" idx="2"/>
            </p:cNvCxnSpPr>
            <p:nvPr/>
          </p:nvCxnSpPr>
          <p:spPr bwMode="auto">
            <a:xfrm flipH="1">
              <a:off x="1599444" y="417537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4D5CEAE5-A45A-C940-BAB0-82C7C039284E}"/>
                </a:ext>
              </a:extLst>
            </p:cNvPr>
            <p:cNvCxnSpPr/>
            <p:nvPr/>
          </p:nvCxnSpPr>
          <p:spPr bwMode="auto">
            <a:xfrm>
              <a:off x="1434767"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669CDDF4-3B44-FA49-A9CF-4B0AB7F1531A}"/>
                </a:ext>
              </a:extLst>
            </p:cNvPr>
            <p:cNvCxnSpPr/>
            <p:nvPr/>
          </p:nvCxnSpPr>
          <p:spPr bwMode="auto">
            <a:xfrm>
              <a:off x="1434767"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373D4CC0-7049-044C-B657-697192E20AED}"/>
                </a:ext>
              </a:extLst>
            </p:cNvPr>
            <p:cNvCxnSpPr/>
            <p:nvPr/>
          </p:nvCxnSpPr>
          <p:spPr bwMode="auto">
            <a:xfrm>
              <a:off x="1434767"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F16540DE-18C8-6E48-9E8C-C6AA6B2769D4}"/>
                </a:ext>
              </a:extLst>
            </p:cNvPr>
            <p:cNvCxnSpPr>
              <a:cxnSpLocks/>
              <a:stCxn id="103" idx="2"/>
            </p:cNvCxnSpPr>
            <p:nvPr/>
          </p:nvCxnSpPr>
          <p:spPr bwMode="auto">
            <a:xfrm flipH="1">
              <a:off x="1783851" y="417537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sp>
          <p:nvSpPr>
            <p:cNvPr id="131" name="Rectangle 130">
              <a:extLst>
                <a:ext uri="{FF2B5EF4-FFF2-40B4-BE49-F238E27FC236}">
                  <a16:creationId xmlns:a16="http://schemas.microsoft.com/office/drawing/2014/main" id="{1C89272E-F450-5D40-8A72-352BC1409C31}"/>
                </a:ext>
              </a:extLst>
            </p:cNvPr>
            <p:cNvSpPr/>
            <p:nvPr/>
          </p:nvSpPr>
          <p:spPr>
            <a:xfrm>
              <a:off x="1972194" y="4161913"/>
              <a:ext cx="1080745" cy="230832"/>
            </a:xfrm>
            <a:prstGeom prst="rect">
              <a:avLst/>
            </a:prstGeom>
            <a:solidFill>
              <a:schemeClr val="bg1"/>
            </a:solidFill>
          </p:spPr>
          <p:txBody>
            <a:bodyPr wrap="none">
              <a:spAutoFit/>
            </a:bodyPr>
            <a:lstStyle/>
            <a:p>
              <a:r>
                <a:rPr lang="en-US" sz="900" dirty="0">
                  <a:solidFill>
                    <a:srgbClr val="00B0F0"/>
                  </a:solidFill>
                  <a:latin typeface="Menlo" panose="020B0609030804020204" pitchFamily="49" charset="0"/>
                </a:rPr>
                <a:t>171.64.74.156</a:t>
              </a:r>
            </a:p>
          </p:txBody>
        </p:sp>
        <p:sp>
          <p:nvSpPr>
            <p:cNvPr id="132" name="Oval 131">
              <a:extLst>
                <a:ext uri="{FF2B5EF4-FFF2-40B4-BE49-F238E27FC236}">
                  <a16:creationId xmlns:a16="http://schemas.microsoft.com/office/drawing/2014/main" id="{68391C79-5273-5443-A8F4-CD24E7D7D8B6}"/>
                </a:ext>
              </a:extLst>
            </p:cNvPr>
            <p:cNvSpPr/>
            <p:nvPr/>
          </p:nvSpPr>
          <p:spPr bwMode="auto">
            <a:xfrm>
              <a:off x="1796107" y="4225422"/>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03" name="Rounded Rectangle 102">
              <a:extLst>
                <a:ext uri="{FF2B5EF4-FFF2-40B4-BE49-F238E27FC236}">
                  <a16:creationId xmlns:a16="http://schemas.microsoft.com/office/drawing/2014/main" id="{03211A96-B96D-DF43-A53C-5592B9CBB51E}"/>
                </a:ext>
              </a:extLst>
            </p:cNvPr>
            <p:cNvSpPr/>
            <p:nvPr/>
          </p:nvSpPr>
          <p:spPr bwMode="auto">
            <a:xfrm>
              <a:off x="1783851" y="387057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sp>
          <p:nvSpPr>
            <p:cNvPr id="150" name="Rectangle 149">
              <a:extLst>
                <a:ext uri="{FF2B5EF4-FFF2-40B4-BE49-F238E27FC236}">
                  <a16:creationId xmlns:a16="http://schemas.microsoft.com/office/drawing/2014/main" id="{FD3DC1C8-1B68-8D4B-99CA-215E9482B5FB}"/>
                </a:ext>
              </a:extLst>
            </p:cNvPr>
            <p:cNvSpPr/>
            <p:nvPr/>
          </p:nvSpPr>
          <p:spPr>
            <a:xfrm>
              <a:off x="373441" y="4213734"/>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128.30.2.3</a:t>
              </a:r>
            </a:p>
          </p:txBody>
        </p:sp>
        <p:sp>
          <p:nvSpPr>
            <p:cNvPr id="151" name="Oval 150">
              <a:extLst>
                <a:ext uri="{FF2B5EF4-FFF2-40B4-BE49-F238E27FC236}">
                  <a16:creationId xmlns:a16="http://schemas.microsoft.com/office/drawing/2014/main" id="{B6CC8045-068A-7A43-9C6D-A7B53FBC8E9B}"/>
                </a:ext>
              </a:extLst>
            </p:cNvPr>
            <p:cNvSpPr/>
            <p:nvPr/>
          </p:nvSpPr>
          <p:spPr bwMode="auto">
            <a:xfrm>
              <a:off x="1223079" y="4223905"/>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21" name="Group 20">
            <a:extLst>
              <a:ext uri="{FF2B5EF4-FFF2-40B4-BE49-F238E27FC236}">
                <a16:creationId xmlns:a16="http://schemas.microsoft.com/office/drawing/2014/main" id="{83C81257-8F9B-D542-922C-B1D31593A3B3}"/>
              </a:ext>
            </a:extLst>
          </p:cNvPr>
          <p:cNvGrpSpPr/>
          <p:nvPr/>
        </p:nvGrpSpPr>
        <p:grpSpPr>
          <a:xfrm>
            <a:off x="650043" y="1487264"/>
            <a:ext cx="2641995" cy="1077169"/>
            <a:chOff x="351801" y="1646981"/>
            <a:chExt cx="2641995" cy="1077169"/>
          </a:xfrm>
        </p:grpSpPr>
        <p:sp>
          <p:nvSpPr>
            <p:cNvPr id="87" name="Rounded Rectangle 86">
              <a:extLst>
                <a:ext uri="{FF2B5EF4-FFF2-40B4-BE49-F238E27FC236}">
                  <a16:creationId xmlns:a16="http://schemas.microsoft.com/office/drawing/2014/main" id="{036B060D-74E5-3B49-9C0F-3E2861430785}"/>
                </a:ext>
              </a:extLst>
            </p:cNvPr>
            <p:cNvSpPr/>
            <p:nvPr/>
          </p:nvSpPr>
          <p:spPr bwMode="auto">
            <a:xfrm>
              <a:off x="1101363" y="1646981"/>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88" name="Rounded Rectangle 87">
              <a:extLst>
                <a:ext uri="{FF2B5EF4-FFF2-40B4-BE49-F238E27FC236}">
                  <a16:creationId xmlns:a16="http://schemas.microsoft.com/office/drawing/2014/main" id="{654A792E-6C49-4347-9540-B1EE0A8773B8}"/>
                </a:ext>
              </a:extLst>
            </p:cNvPr>
            <p:cNvSpPr/>
            <p:nvPr/>
          </p:nvSpPr>
          <p:spPr bwMode="auto">
            <a:xfrm>
              <a:off x="1430459" y="1646981"/>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89" name="Rounded Rectangle 88">
              <a:extLst>
                <a:ext uri="{FF2B5EF4-FFF2-40B4-BE49-F238E27FC236}">
                  <a16:creationId xmlns:a16="http://schemas.microsoft.com/office/drawing/2014/main" id="{FA435730-1757-FE46-8DE2-CC3D5A454998}"/>
                </a:ext>
              </a:extLst>
            </p:cNvPr>
            <p:cNvSpPr/>
            <p:nvPr/>
          </p:nvSpPr>
          <p:spPr bwMode="auto">
            <a:xfrm>
              <a:off x="1759555" y="1646981"/>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92" name="Straight Connector 91">
              <a:extLst>
                <a:ext uri="{FF2B5EF4-FFF2-40B4-BE49-F238E27FC236}">
                  <a16:creationId xmlns:a16="http://schemas.microsoft.com/office/drawing/2014/main" id="{F7DD7917-F588-A345-AA78-041FEEB77BAD}"/>
                </a:ext>
              </a:extLst>
            </p:cNvPr>
            <p:cNvCxnSpPr>
              <a:cxnSpLocks/>
              <a:stCxn id="87" idx="2"/>
            </p:cNvCxnSpPr>
            <p:nvPr/>
          </p:nvCxnSpPr>
          <p:spPr bwMode="auto">
            <a:xfrm>
              <a:off x="1253763" y="1951781"/>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1BA333BE-2FD2-FC4C-A873-FB60CCD5EE61}"/>
                </a:ext>
              </a:extLst>
            </p:cNvPr>
            <p:cNvCxnSpPr>
              <a:cxnSpLocks/>
              <a:stCxn id="88" idx="2"/>
            </p:cNvCxnSpPr>
            <p:nvPr/>
          </p:nvCxnSpPr>
          <p:spPr bwMode="auto">
            <a:xfrm flipH="1">
              <a:off x="1575148" y="1951781"/>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53870507-65D3-3347-99F2-11D3B65AEB31}"/>
                </a:ext>
              </a:extLst>
            </p:cNvPr>
            <p:cNvCxnSpPr>
              <a:cxnSpLocks/>
              <a:stCxn id="89" idx="2"/>
            </p:cNvCxnSpPr>
            <p:nvPr/>
          </p:nvCxnSpPr>
          <p:spPr bwMode="auto">
            <a:xfrm flipH="1">
              <a:off x="1759555" y="1951781"/>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2" name="Group 11">
              <a:extLst>
                <a:ext uri="{FF2B5EF4-FFF2-40B4-BE49-F238E27FC236}">
                  <a16:creationId xmlns:a16="http://schemas.microsoft.com/office/drawing/2014/main" id="{2100FD6C-16E3-A246-950C-551131F2581B}"/>
                </a:ext>
              </a:extLst>
            </p:cNvPr>
            <p:cNvGrpSpPr/>
            <p:nvPr/>
          </p:nvGrpSpPr>
          <p:grpSpPr>
            <a:xfrm>
              <a:off x="838200" y="2173149"/>
              <a:ext cx="1273968" cy="551001"/>
              <a:chOff x="838200" y="2173149"/>
              <a:chExt cx="1273968" cy="551001"/>
            </a:xfrm>
          </p:grpSpPr>
          <p:sp>
            <p:nvSpPr>
              <p:cNvPr id="85" name="Cube 84">
                <a:extLst>
                  <a:ext uri="{FF2B5EF4-FFF2-40B4-BE49-F238E27FC236}">
                    <a16:creationId xmlns:a16="http://schemas.microsoft.com/office/drawing/2014/main" id="{5FA7F61A-A206-804A-95A7-5156D50DE7ED}"/>
                  </a:ext>
                </a:extLst>
              </p:cNvPr>
              <p:cNvSpPr/>
              <p:nvPr/>
            </p:nvSpPr>
            <p:spPr bwMode="auto">
              <a:xfrm>
                <a:off x="838200" y="2173149"/>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65" charset="0"/>
                </a:endParaRPr>
              </a:p>
            </p:txBody>
          </p:sp>
          <p:cxnSp>
            <p:nvCxnSpPr>
              <p:cNvPr id="95" name="Straight Connector 94">
                <a:extLst>
                  <a:ext uri="{FF2B5EF4-FFF2-40B4-BE49-F238E27FC236}">
                    <a16:creationId xmlns:a16="http://schemas.microsoft.com/office/drawing/2014/main" id="{0D42EED9-3633-614D-97BA-AC51EE5A4C13}"/>
                  </a:ext>
                </a:extLst>
              </p:cNvPr>
              <p:cNvCxnSpPr>
                <a:cxnSpLocks/>
              </p:cNvCxnSpPr>
              <p:nvPr/>
            </p:nvCxnSpPr>
            <p:spPr bwMode="auto">
              <a:xfrm>
                <a:off x="1401207" y="26009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4EED8A9D-A3EE-1346-BC5F-66F91538CD9F}"/>
                  </a:ext>
                </a:extLst>
              </p:cNvPr>
              <p:cNvCxnSpPr>
                <a:cxnSpLocks/>
              </p:cNvCxnSpPr>
              <p:nvPr/>
            </p:nvCxnSpPr>
            <p:spPr bwMode="auto">
              <a:xfrm>
                <a:off x="1401207" y="2695370"/>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CA69BA46-0317-8441-93DE-D22776C0192E}"/>
                  </a:ext>
                </a:extLst>
              </p:cNvPr>
              <p:cNvCxnSpPr>
                <a:cxnSpLocks/>
              </p:cNvCxnSpPr>
              <p:nvPr/>
            </p:nvCxnSpPr>
            <p:spPr bwMode="auto">
              <a:xfrm>
                <a:off x="1401207" y="2524719"/>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6" name="Rectangle 125">
              <a:extLst>
                <a:ext uri="{FF2B5EF4-FFF2-40B4-BE49-F238E27FC236}">
                  <a16:creationId xmlns:a16="http://schemas.microsoft.com/office/drawing/2014/main" id="{69E921CD-EBDF-E245-A141-6AEF56D62403}"/>
                </a:ext>
              </a:extLst>
            </p:cNvPr>
            <p:cNvSpPr/>
            <p:nvPr/>
          </p:nvSpPr>
          <p:spPr>
            <a:xfrm>
              <a:off x="1913051" y="1959918"/>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171.64.74.155</a:t>
              </a:r>
            </a:p>
          </p:txBody>
        </p:sp>
        <p:sp>
          <p:nvSpPr>
            <p:cNvPr id="50" name="Oval 49">
              <a:extLst>
                <a:ext uri="{FF2B5EF4-FFF2-40B4-BE49-F238E27FC236}">
                  <a16:creationId xmlns:a16="http://schemas.microsoft.com/office/drawing/2014/main" id="{56A7AB36-8B18-7B4B-A9BD-095273A2A17A}"/>
                </a:ext>
              </a:extLst>
            </p:cNvPr>
            <p:cNvSpPr/>
            <p:nvPr/>
          </p:nvSpPr>
          <p:spPr bwMode="auto">
            <a:xfrm>
              <a:off x="1786766" y="199746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52" name="Rectangle 151">
              <a:extLst>
                <a:ext uri="{FF2B5EF4-FFF2-40B4-BE49-F238E27FC236}">
                  <a16:creationId xmlns:a16="http://schemas.microsoft.com/office/drawing/2014/main" id="{D84FFB0D-4664-E242-B37C-FF9AD981AAAF}"/>
                </a:ext>
              </a:extLst>
            </p:cNvPr>
            <p:cNvSpPr/>
            <p:nvPr/>
          </p:nvSpPr>
          <p:spPr>
            <a:xfrm>
              <a:off x="351801" y="1968183"/>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128.30.2.4</a:t>
              </a:r>
            </a:p>
          </p:txBody>
        </p:sp>
        <p:sp>
          <p:nvSpPr>
            <p:cNvPr id="153" name="Oval 152">
              <a:extLst>
                <a:ext uri="{FF2B5EF4-FFF2-40B4-BE49-F238E27FC236}">
                  <a16:creationId xmlns:a16="http://schemas.microsoft.com/office/drawing/2014/main" id="{6CFAD2B0-3F51-D344-BA7E-B20E0530DDF5}"/>
                </a:ext>
              </a:extLst>
            </p:cNvPr>
            <p:cNvSpPr/>
            <p:nvPr/>
          </p:nvSpPr>
          <p:spPr bwMode="auto">
            <a:xfrm>
              <a:off x="1197153" y="1991029"/>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20" name="Group 19">
            <a:extLst>
              <a:ext uri="{FF2B5EF4-FFF2-40B4-BE49-F238E27FC236}">
                <a16:creationId xmlns:a16="http://schemas.microsoft.com/office/drawing/2014/main" id="{547FD514-9871-0B4F-8A80-B4F29DF2C4FB}"/>
              </a:ext>
            </a:extLst>
          </p:cNvPr>
          <p:cNvGrpSpPr/>
          <p:nvPr/>
        </p:nvGrpSpPr>
        <p:grpSpPr>
          <a:xfrm>
            <a:off x="6019800" y="3288659"/>
            <a:ext cx="2552760" cy="1074512"/>
            <a:chOff x="6477325" y="3699280"/>
            <a:chExt cx="2552760" cy="1074512"/>
          </a:xfrm>
        </p:grpSpPr>
        <p:sp>
          <p:nvSpPr>
            <p:cNvPr id="73" name="Rounded Rectangle 72">
              <a:extLst>
                <a:ext uri="{FF2B5EF4-FFF2-40B4-BE49-F238E27FC236}">
                  <a16:creationId xmlns:a16="http://schemas.microsoft.com/office/drawing/2014/main" id="{FC520A61-7D81-8A47-8AB2-73E4B130A80C}"/>
                </a:ext>
              </a:extLst>
            </p:cNvPr>
            <p:cNvSpPr/>
            <p:nvPr/>
          </p:nvSpPr>
          <p:spPr bwMode="auto">
            <a:xfrm>
              <a:off x="7180620" y="3699280"/>
              <a:ext cx="304800" cy="30480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74" name="Rounded Rectangle 73">
              <a:extLst>
                <a:ext uri="{FF2B5EF4-FFF2-40B4-BE49-F238E27FC236}">
                  <a16:creationId xmlns:a16="http://schemas.microsoft.com/office/drawing/2014/main" id="{3B13FC07-C0A3-944B-B188-0CAE57D93A5A}"/>
                </a:ext>
              </a:extLst>
            </p:cNvPr>
            <p:cNvSpPr/>
            <p:nvPr/>
          </p:nvSpPr>
          <p:spPr bwMode="auto">
            <a:xfrm>
              <a:off x="7509716" y="3699280"/>
              <a:ext cx="304800" cy="304800"/>
            </a:xfrm>
            <a:prstGeom prst="roundRect">
              <a:avLst/>
            </a:prstGeom>
            <a:solidFill>
              <a:srgbClr val="92D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900" dirty="0">
                  <a:latin typeface="Arial" pitchFamily="-65" charset="0"/>
                </a:rPr>
                <a:t>VM</a:t>
              </a:r>
            </a:p>
          </p:txBody>
        </p:sp>
        <p:sp>
          <p:nvSpPr>
            <p:cNvPr id="75" name="Rounded Rectangle 74">
              <a:extLst>
                <a:ext uri="{FF2B5EF4-FFF2-40B4-BE49-F238E27FC236}">
                  <a16:creationId xmlns:a16="http://schemas.microsoft.com/office/drawing/2014/main" id="{FB26789F-51C6-5646-906C-F8FD423324CD}"/>
                </a:ext>
              </a:extLst>
            </p:cNvPr>
            <p:cNvSpPr/>
            <p:nvPr/>
          </p:nvSpPr>
          <p:spPr bwMode="auto">
            <a:xfrm>
              <a:off x="7838812" y="3699280"/>
              <a:ext cx="304800" cy="304800"/>
            </a:xfrm>
            <a:prstGeom prst="roundRect">
              <a:avLst/>
            </a:prstGeom>
            <a:solidFill>
              <a:srgbClr val="00B0F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65" charset="0"/>
                </a:rPr>
                <a:t>VM</a:t>
              </a:r>
            </a:p>
          </p:txBody>
        </p:sp>
        <p:cxnSp>
          <p:nvCxnSpPr>
            <p:cNvPr id="78" name="Straight Connector 77">
              <a:extLst>
                <a:ext uri="{FF2B5EF4-FFF2-40B4-BE49-F238E27FC236}">
                  <a16:creationId xmlns:a16="http://schemas.microsoft.com/office/drawing/2014/main" id="{14282CAD-A5A4-B346-81D5-00CBA6F56B18}"/>
                </a:ext>
              </a:extLst>
            </p:cNvPr>
            <p:cNvCxnSpPr>
              <a:cxnSpLocks/>
              <a:stCxn id="73" idx="2"/>
            </p:cNvCxnSpPr>
            <p:nvPr/>
          </p:nvCxnSpPr>
          <p:spPr bwMode="auto">
            <a:xfrm>
              <a:off x="7333020" y="4004080"/>
              <a:ext cx="160692"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7C8285AA-8FA2-0146-927D-9DD9280F5E6E}"/>
                </a:ext>
              </a:extLst>
            </p:cNvPr>
            <p:cNvCxnSpPr>
              <a:cxnSpLocks/>
              <a:stCxn id="74" idx="2"/>
            </p:cNvCxnSpPr>
            <p:nvPr/>
          </p:nvCxnSpPr>
          <p:spPr bwMode="auto">
            <a:xfrm flipH="1">
              <a:off x="7654405" y="4004080"/>
              <a:ext cx="7711" cy="227012"/>
            </a:xfrm>
            <a:prstGeom prst="line">
              <a:avLst/>
            </a:prstGeom>
            <a:solidFill>
              <a:srgbClr val="808080"/>
            </a:solidFill>
            <a:ln w="952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035E65E5-136C-0143-81A0-5DDB26F38185}"/>
                </a:ext>
              </a:extLst>
            </p:cNvPr>
            <p:cNvCxnSpPr>
              <a:cxnSpLocks/>
              <a:stCxn id="75" idx="2"/>
            </p:cNvCxnSpPr>
            <p:nvPr/>
          </p:nvCxnSpPr>
          <p:spPr bwMode="auto">
            <a:xfrm flipH="1">
              <a:off x="7838812" y="4004080"/>
              <a:ext cx="152400" cy="242398"/>
            </a:xfrm>
            <a:prstGeom prst="line">
              <a:avLst/>
            </a:prstGeom>
            <a:solidFill>
              <a:srgbClr val="808080"/>
            </a:solidFill>
            <a:ln w="9525"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52CB04D9-E9D1-7A49-A655-2803CE58F3EF}"/>
                </a:ext>
              </a:extLst>
            </p:cNvPr>
            <p:cNvGrpSpPr/>
            <p:nvPr/>
          </p:nvGrpSpPr>
          <p:grpSpPr>
            <a:xfrm>
              <a:off x="6965916" y="4222791"/>
              <a:ext cx="1273968" cy="551001"/>
              <a:chOff x="7180620" y="4403971"/>
              <a:chExt cx="1273968" cy="551001"/>
            </a:xfrm>
          </p:grpSpPr>
          <p:sp>
            <p:nvSpPr>
              <p:cNvPr id="71" name="Cube 70">
                <a:extLst>
                  <a:ext uri="{FF2B5EF4-FFF2-40B4-BE49-F238E27FC236}">
                    <a16:creationId xmlns:a16="http://schemas.microsoft.com/office/drawing/2014/main" id="{7D8E4E2D-62A2-8B40-A2D7-C288F3E71EA1}"/>
                  </a:ext>
                </a:extLst>
              </p:cNvPr>
              <p:cNvSpPr/>
              <p:nvPr/>
            </p:nvSpPr>
            <p:spPr bwMode="auto">
              <a:xfrm>
                <a:off x="7180620" y="4403971"/>
                <a:ext cx="1273968" cy="551001"/>
              </a:xfrm>
              <a:prstGeom prst="cube">
                <a:avLst>
                  <a:gd name="adj" fmla="val 56147"/>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cxnSp>
            <p:nvCxnSpPr>
              <p:cNvPr id="81" name="Straight Connector 80">
                <a:extLst>
                  <a:ext uri="{FF2B5EF4-FFF2-40B4-BE49-F238E27FC236}">
                    <a16:creationId xmlns:a16="http://schemas.microsoft.com/office/drawing/2014/main" id="{835D3F24-D90C-8C42-99B6-C1F4EEB4078D}"/>
                  </a:ext>
                </a:extLst>
              </p:cNvPr>
              <p:cNvCxnSpPr/>
              <p:nvPr/>
            </p:nvCxnSpPr>
            <p:spPr bwMode="auto">
              <a:xfrm>
                <a:off x="7788610" y="48499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1304F663-B32A-BF4C-98FA-1CCE5487E224}"/>
                  </a:ext>
                </a:extLst>
              </p:cNvPr>
              <p:cNvCxnSpPr/>
              <p:nvPr/>
            </p:nvCxnSpPr>
            <p:spPr bwMode="auto">
              <a:xfrm>
                <a:off x="7788610" y="49261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972DE89B-4CCB-EB43-AAF7-61A8B41563B3}"/>
                  </a:ext>
                </a:extLst>
              </p:cNvPr>
              <p:cNvCxnSpPr/>
              <p:nvPr/>
            </p:nvCxnSpPr>
            <p:spPr bwMode="auto">
              <a:xfrm>
                <a:off x="7788610" y="4773792"/>
                <a:ext cx="275193" cy="0"/>
              </a:xfrm>
              <a:prstGeom prst="line">
                <a:avLst/>
              </a:prstGeom>
              <a:solidFill>
                <a:srgbClr val="808080"/>
              </a:solidFill>
              <a:ln w="9525" cap="flat" cmpd="sng" algn="ctr">
                <a:solidFill>
                  <a:schemeClr val="bg1"/>
                </a:solidFill>
                <a:prstDash val="solid"/>
                <a:round/>
                <a:headEnd type="none" w="med" len="med"/>
                <a:tailEnd type="none" w="med" len="med"/>
              </a:ln>
              <a:effectLst/>
            </p:spPr>
          </p:cxnSp>
        </p:grpSp>
        <p:sp>
          <p:nvSpPr>
            <p:cNvPr id="129" name="Rectangle 128">
              <a:extLst>
                <a:ext uri="{FF2B5EF4-FFF2-40B4-BE49-F238E27FC236}">
                  <a16:creationId xmlns:a16="http://schemas.microsoft.com/office/drawing/2014/main" id="{44ADA60C-2EA0-2A4B-9B55-0B20ACA81DCA}"/>
                </a:ext>
              </a:extLst>
            </p:cNvPr>
            <p:cNvSpPr/>
            <p:nvPr/>
          </p:nvSpPr>
          <p:spPr>
            <a:xfrm>
              <a:off x="7949340" y="3983202"/>
              <a:ext cx="1080745" cy="230832"/>
            </a:xfrm>
            <a:prstGeom prst="rect">
              <a:avLst/>
            </a:prstGeom>
          </p:spPr>
          <p:txBody>
            <a:bodyPr wrap="none">
              <a:spAutoFit/>
            </a:bodyPr>
            <a:lstStyle/>
            <a:p>
              <a:r>
                <a:rPr lang="en-US" sz="900" dirty="0">
                  <a:solidFill>
                    <a:srgbClr val="00B0F0"/>
                  </a:solidFill>
                  <a:latin typeface="Menlo" panose="020B0609030804020204" pitchFamily="49" charset="0"/>
                </a:rPr>
                <a:t>171.64.74.158</a:t>
              </a:r>
            </a:p>
          </p:txBody>
        </p:sp>
        <p:sp>
          <p:nvSpPr>
            <p:cNvPr id="130" name="Oval 129">
              <a:extLst>
                <a:ext uri="{FF2B5EF4-FFF2-40B4-BE49-F238E27FC236}">
                  <a16:creationId xmlns:a16="http://schemas.microsoft.com/office/drawing/2014/main" id="{0326087F-334E-BB4C-9D36-A295A11846AA}"/>
                </a:ext>
              </a:extLst>
            </p:cNvPr>
            <p:cNvSpPr/>
            <p:nvPr/>
          </p:nvSpPr>
          <p:spPr bwMode="auto">
            <a:xfrm>
              <a:off x="7833492" y="406722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34" name="Rectangle 133">
              <a:extLst>
                <a:ext uri="{FF2B5EF4-FFF2-40B4-BE49-F238E27FC236}">
                  <a16:creationId xmlns:a16="http://schemas.microsoft.com/office/drawing/2014/main" id="{540324EC-95CF-2E4F-98F6-632146EAEA56}"/>
                </a:ext>
              </a:extLst>
            </p:cNvPr>
            <p:cNvSpPr/>
            <p:nvPr/>
          </p:nvSpPr>
          <p:spPr>
            <a:xfrm>
              <a:off x="6477325" y="4015705"/>
              <a:ext cx="873957" cy="230832"/>
            </a:xfrm>
            <a:prstGeom prst="rect">
              <a:avLst/>
            </a:prstGeom>
          </p:spPr>
          <p:txBody>
            <a:bodyPr wrap="none">
              <a:spAutoFit/>
            </a:bodyPr>
            <a:lstStyle/>
            <a:p>
              <a:r>
                <a:rPr lang="en-US" sz="900" dirty="0">
                  <a:solidFill>
                    <a:srgbClr val="FFC000"/>
                  </a:solidFill>
                  <a:latin typeface="Menlo" panose="020B0609030804020204" pitchFamily="49" charset="0"/>
                </a:rPr>
                <a:t>128.30.2.1</a:t>
              </a:r>
            </a:p>
          </p:txBody>
        </p:sp>
        <p:sp>
          <p:nvSpPr>
            <p:cNvPr id="135" name="Oval 134">
              <a:extLst>
                <a:ext uri="{FF2B5EF4-FFF2-40B4-BE49-F238E27FC236}">
                  <a16:creationId xmlns:a16="http://schemas.microsoft.com/office/drawing/2014/main" id="{01C50F8A-C8E2-0E40-BDB9-9188ADE40BF8}"/>
                </a:ext>
              </a:extLst>
            </p:cNvPr>
            <p:cNvSpPr/>
            <p:nvPr/>
          </p:nvSpPr>
          <p:spPr bwMode="auto">
            <a:xfrm>
              <a:off x="7308681" y="4088924"/>
              <a:ext cx="185428" cy="72932"/>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grpSp>
        <p:nvGrpSpPr>
          <p:cNvPr id="182" name="Group 181">
            <a:extLst>
              <a:ext uri="{FF2B5EF4-FFF2-40B4-BE49-F238E27FC236}">
                <a16:creationId xmlns:a16="http://schemas.microsoft.com/office/drawing/2014/main" id="{CF8661E0-A55E-D347-B2D6-D75D54E20ED1}"/>
              </a:ext>
            </a:extLst>
          </p:cNvPr>
          <p:cNvGrpSpPr/>
          <p:nvPr/>
        </p:nvGrpSpPr>
        <p:grpSpPr>
          <a:xfrm>
            <a:off x="2208353" y="2145331"/>
            <a:ext cx="4486098" cy="2105038"/>
            <a:chOff x="2208353" y="2449183"/>
            <a:chExt cx="4852178" cy="2105038"/>
          </a:xfrm>
        </p:grpSpPr>
        <p:cxnSp>
          <p:nvCxnSpPr>
            <p:cNvPr id="119" name="Straight Connector 118">
              <a:extLst>
                <a:ext uri="{FF2B5EF4-FFF2-40B4-BE49-F238E27FC236}">
                  <a16:creationId xmlns:a16="http://schemas.microsoft.com/office/drawing/2014/main" id="{8003CCD5-6AF9-1242-98EE-92CB1453C0C5}"/>
                </a:ext>
              </a:extLst>
            </p:cNvPr>
            <p:cNvCxnSpPr>
              <a:cxnSpLocks/>
            </p:cNvCxnSpPr>
            <p:nvPr/>
          </p:nvCxnSpPr>
          <p:spPr bwMode="auto">
            <a:xfrm>
              <a:off x="3478739" y="2614332"/>
              <a:ext cx="1067779" cy="540994"/>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9E50E346-FE20-B647-BE6E-5E35FDC00955}"/>
                </a:ext>
              </a:extLst>
            </p:cNvPr>
            <p:cNvCxnSpPr>
              <a:cxnSpLocks/>
            </p:cNvCxnSpPr>
            <p:nvPr/>
          </p:nvCxnSpPr>
          <p:spPr bwMode="auto">
            <a:xfrm flipV="1">
              <a:off x="3478739" y="3161998"/>
              <a:ext cx="1093137" cy="115974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3FE72EB1-A8AA-3044-A81A-CC953904CB07}"/>
                </a:ext>
              </a:extLst>
            </p:cNvPr>
            <p:cNvCxnSpPr>
              <a:cxnSpLocks/>
            </p:cNvCxnSpPr>
            <p:nvPr/>
          </p:nvCxnSpPr>
          <p:spPr bwMode="auto">
            <a:xfrm flipV="1">
              <a:off x="3459866" y="3728534"/>
              <a:ext cx="1131570" cy="625967"/>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D2684FC8-A762-794B-93B0-4C2324FC3E96}"/>
                </a:ext>
              </a:extLst>
            </p:cNvPr>
            <p:cNvCxnSpPr>
              <a:cxnSpLocks/>
            </p:cNvCxnSpPr>
            <p:nvPr/>
          </p:nvCxnSpPr>
          <p:spPr bwMode="auto">
            <a:xfrm flipH="1" flipV="1">
              <a:off x="4629267" y="3728535"/>
              <a:ext cx="1111980" cy="625966"/>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ACBFF5BC-5E00-4342-91A3-44C8B2B86AF5}"/>
                </a:ext>
              </a:extLst>
            </p:cNvPr>
            <p:cNvCxnSpPr>
              <a:cxnSpLocks/>
            </p:cNvCxnSpPr>
            <p:nvPr/>
          </p:nvCxnSpPr>
          <p:spPr bwMode="auto">
            <a:xfrm flipH="1">
              <a:off x="4619031" y="2592784"/>
              <a:ext cx="1122216" cy="112907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AFEF59B5-9852-7548-8C45-48DE27F2C830}"/>
                </a:ext>
              </a:extLst>
            </p:cNvPr>
            <p:cNvCxnSpPr>
              <a:cxnSpLocks/>
            </p:cNvCxnSpPr>
            <p:nvPr/>
          </p:nvCxnSpPr>
          <p:spPr bwMode="auto">
            <a:xfrm flipH="1">
              <a:off x="4629267" y="2592784"/>
              <a:ext cx="1096538" cy="596779"/>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65405EBC-50FE-D24C-BA14-ED5A481CCD6C}"/>
                </a:ext>
              </a:extLst>
            </p:cNvPr>
            <p:cNvCxnSpPr>
              <a:cxnSpLocks/>
            </p:cNvCxnSpPr>
            <p:nvPr/>
          </p:nvCxnSpPr>
          <p:spPr bwMode="auto">
            <a:xfrm flipH="1" flipV="1">
              <a:off x="4617309" y="3171433"/>
              <a:ext cx="1123938" cy="118306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9A2FCE58-B739-2B41-8139-03AFD535FE95}"/>
                </a:ext>
              </a:extLst>
            </p:cNvPr>
            <p:cNvCxnSpPr>
              <a:cxnSpLocks/>
            </p:cNvCxnSpPr>
            <p:nvPr/>
          </p:nvCxnSpPr>
          <p:spPr bwMode="auto">
            <a:xfrm>
              <a:off x="3465657" y="2621004"/>
              <a:ext cx="1121661" cy="1100858"/>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9E32CFF3-F6D1-E34B-95F1-A0007C1BB373}"/>
                </a:ext>
              </a:extLst>
            </p:cNvPr>
            <p:cNvCxnSpPr>
              <a:cxnSpLocks/>
            </p:cNvCxnSpPr>
            <p:nvPr/>
          </p:nvCxnSpPr>
          <p:spPr bwMode="auto">
            <a:xfrm flipV="1">
              <a:off x="2233379" y="2609778"/>
              <a:ext cx="1197944" cy="4102"/>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2A6C3290-C941-9F42-9834-DD7DA7822114}"/>
                </a:ext>
              </a:extLst>
            </p:cNvPr>
            <p:cNvCxnSpPr>
              <a:cxnSpLocks/>
            </p:cNvCxnSpPr>
            <p:nvPr/>
          </p:nvCxnSpPr>
          <p:spPr bwMode="auto">
            <a:xfrm>
              <a:off x="5927278" y="2609778"/>
              <a:ext cx="1112459" cy="19121"/>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C017CC5-5308-B547-BD4D-6D37C5A913BD}"/>
                </a:ext>
              </a:extLst>
            </p:cNvPr>
            <p:cNvCxnSpPr>
              <a:cxnSpLocks/>
            </p:cNvCxnSpPr>
            <p:nvPr/>
          </p:nvCxnSpPr>
          <p:spPr bwMode="auto">
            <a:xfrm>
              <a:off x="5830664" y="4355826"/>
              <a:ext cx="1229867" cy="7023"/>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7169FA90-079D-F441-A5D4-FA5BB60C327E}"/>
                </a:ext>
              </a:extLst>
            </p:cNvPr>
            <p:cNvCxnSpPr>
              <a:cxnSpLocks/>
            </p:cNvCxnSpPr>
            <p:nvPr/>
          </p:nvCxnSpPr>
          <p:spPr bwMode="auto">
            <a:xfrm flipV="1">
              <a:off x="2208353" y="4362849"/>
              <a:ext cx="1007585" cy="1325"/>
            </a:xfrm>
            <a:prstGeom prst="line">
              <a:avLst/>
            </a:prstGeom>
            <a:solidFill>
              <a:srgbClr val="808080"/>
            </a:solidFill>
            <a:ln w="9525" cap="flat" cmpd="sng" algn="ctr">
              <a:solidFill>
                <a:schemeClr val="bg1">
                  <a:lumMod val="65000"/>
                </a:schemeClr>
              </a:solidFill>
              <a:prstDash val="solid"/>
              <a:round/>
              <a:headEnd type="none" w="med" len="med"/>
              <a:tailEnd type="none" w="med" len="med"/>
            </a:ln>
            <a:effectLst/>
          </p:spPr>
        </p:cxnSp>
        <p:grpSp>
          <p:nvGrpSpPr>
            <p:cNvPr id="181" name="Group 180">
              <a:extLst>
                <a:ext uri="{FF2B5EF4-FFF2-40B4-BE49-F238E27FC236}">
                  <a16:creationId xmlns:a16="http://schemas.microsoft.com/office/drawing/2014/main" id="{201583AF-9CAD-B34A-8C5A-7650C9EB5CEB}"/>
                </a:ext>
              </a:extLst>
            </p:cNvPr>
            <p:cNvGrpSpPr/>
            <p:nvPr/>
          </p:nvGrpSpPr>
          <p:grpSpPr>
            <a:xfrm>
              <a:off x="3128206" y="2449183"/>
              <a:ext cx="2920821" cy="2105038"/>
              <a:chOff x="3128206" y="2449183"/>
              <a:chExt cx="2920821" cy="2105038"/>
            </a:xfrm>
          </p:grpSpPr>
          <p:pic>
            <p:nvPicPr>
              <p:cNvPr id="113" name="Picture 112">
                <a:extLst>
                  <a:ext uri="{FF2B5EF4-FFF2-40B4-BE49-F238E27FC236}">
                    <a16:creationId xmlns:a16="http://schemas.microsoft.com/office/drawing/2014/main" id="{0BABA594-09D8-6942-B3A5-563E5ED9FD5A}"/>
                  </a:ext>
                </a:extLst>
              </p:cNvPr>
              <p:cNvPicPr>
                <a:picLocks noChangeAspect="1"/>
              </p:cNvPicPr>
              <p:nvPr/>
            </p:nvPicPr>
            <p:blipFill>
              <a:blip r:embed="rId3">
                <a:duotone>
                  <a:schemeClr val="accent3">
                    <a:shade val="45000"/>
                    <a:satMod val="135000"/>
                  </a:schemeClr>
                  <a:prstClr val="white"/>
                </a:duotone>
              </a:blip>
              <a:stretch>
                <a:fillRect/>
              </a:stretch>
            </p:blipFill>
            <p:spPr>
              <a:xfrm>
                <a:off x="3128206" y="2449183"/>
                <a:ext cx="606234" cy="359433"/>
              </a:xfrm>
              <a:prstGeom prst="rect">
                <a:avLst/>
              </a:prstGeom>
            </p:spPr>
          </p:pic>
          <p:pic>
            <p:nvPicPr>
              <p:cNvPr id="137" name="Picture 136">
                <a:extLst>
                  <a:ext uri="{FF2B5EF4-FFF2-40B4-BE49-F238E27FC236}">
                    <a16:creationId xmlns:a16="http://schemas.microsoft.com/office/drawing/2014/main" id="{0152DDB9-C4B5-114A-A6C7-C682F9459AE9}"/>
                  </a:ext>
                </a:extLst>
              </p:cNvPr>
              <p:cNvPicPr>
                <a:picLocks noChangeAspect="1"/>
              </p:cNvPicPr>
              <p:nvPr/>
            </p:nvPicPr>
            <p:blipFill>
              <a:blip r:embed="rId3">
                <a:duotone>
                  <a:schemeClr val="accent3">
                    <a:shade val="45000"/>
                    <a:satMod val="135000"/>
                  </a:schemeClr>
                  <a:prstClr val="white"/>
                </a:duotone>
              </a:blip>
              <a:stretch>
                <a:fillRect/>
              </a:stretch>
            </p:blipFill>
            <p:spPr>
              <a:xfrm>
                <a:off x="3141288" y="4194788"/>
                <a:ext cx="606234" cy="359433"/>
              </a:xfrm>
              <a:prstGeom prst="rect">
                <a:avLst/>
              </a:prstGeom>
            </p:spPr>
          </p:pic>
          <p:pic>
            <p:nvPicPr>
              <p:cNvPr id="139" name="Picture 138">
                <a:extLst>
                  <a:ext uri="{FF2B5EF4-FFF2-40B4-BE49-F238E27FC236}">
                    <a16:creationId xmlns:a16="http://schemas.microsoft.com/office/drawing/2014/main" id="{C6562D5B-5699-474E-AAA2-F81A5887C621}"/>
                  </a:ext>
                </a:extLst>
              </p:cNvPr>
              <p:cNvPicPr>
                <a:picLocks noChangeAspect="1"/>
              </p:cNvPicPr>
              <p:nvPr/>
            </p:nvPicPr>
            <p:blipFill>
              <a:blip r:embed="rId3">
                <a:duotone>
                  <a:schemeClr val="accent3">
                    <a:shade val="45000"/>
                    <a:satMod val="135000"/>
                  </a:schemeClr>
                  <a:prstClr val="white"/>
                </a:duotone>
              </a:blip>
              <a:stretch>
                <a:fillRect/>
              </a:stretch>
            </p:blipFill>
            <p:spPr>
              <a:xfrm>
                <a:off x="5429711" y="2449183"/>
                <a:ext cx="606234" cy="359433"/>
              </a:xfrm>
              <a:prstGeom prst="rect">
                <a:avLst/>
              </a:prstGeom>
            </p:spPr>
          </p:pic>
          <p:pic>
            <p:nvPicPr>
              <p:cNvPr id="140" name="Picture 139">
                <a:extLst>
                  <a:ext uri="{FF2B5EF4-FFF2-40B4-BE49-F238E27FC236}">
                    <a16:creationId xmlns:a16="http://schemas.microsoft.com/office/drawing/2014/main" id="{C3E0D415-63CA-514C-825D-AB92FD4C18DE}"/>
                  </a:ext>
                </a:extLst>
              </p:cNvPr>
              <p:cNvPicPr>
                <a:picLocks noChangeAspect="1"/>
              </p:cNvPicPr>
              <p:nvPr/>
            </p:nvPicPr>
            <p:blipFill>
              <a:blip r:embed="rId3">
                <a:duotone>
                  <a:schemeClr val="accent3">
                    <a:shade val="45000"/>
                    <a:satMod val="135000"/>
                  </a:schemeClr>
                  <a:prstClr val="white"/>
                </a:duotone>
              </a:blip>
              <a:stretch>
                <a:fillRect/>
              </a:stretch>
            </p:blipFill>
            <p:spPr>
              <a:xfrm>
                <a:off x="5442793" y="4194788"/>
                <a:ext cx="606234" cy="359433"/>
              </a:xfrm>
              <a:prstGeom prst="rect">
                <a:avLst/>
              </a:prstGeom>
            </p:spPr>
          </p:pic>
          <p:pic>
            <p:nvPicPr>
              <p:cNvPr id="141" name="Picture 140">
                <a:extLst>
                  <a:ext uri="{FF2B5EF4-FFF2-40B4-BE49-F238E27FC236}">
                    <a16:creationId xmlns:a16="http://schemas.microsoft.com/office/drawing/2014/main" id="{D566DAFE-12ED-DD4A-8072-C03DCE91ED39}"/>
                  </a:ext>
                </a:extLst>
              </p:cNvPr>
              <p:cNvPicPr>
                <a:picLocks noChangeAspect="1"/>
              </p:cNvPicPr>
              <p:nvPr/>
            </p:nvPicPr>
            <p:blipFill>
              <a:blip r:embed="rId3">
                <a:duotone>
                  <a:schemeClr val="accent3">
                    <a:shade val="45000"/>
                    <a:satMod val="135000"/>
                  </a:schemeClr>
                  <a:prstClr val="white"/>
                </a:duotone>
              </a:blip>
              <a:stretch>
                <a:fillRect/>
              </a:stretch>
            </p:blipFill>
            <p:spPr>
              <a:xfrm>
                <a:off x="4285486" y="3031361"/>
                <a:ext cx="606234" cy="359433"/>
              </a:xfrm>
              <a:prstGeom prst="rect">
                <a:avLst/>
              </a:prstGeom>
            </p:spPr>
          </p:pic>
          <p:pic>
            <p:nvPicPr>
              <p:cNvPr id="142" name="Picture 141">
                <a:extLst>
                  <a:ext uri="{FF2B5EF4-FFF2-40B4-BE49-F238E27FC236}">
                    <a16:creationId xmlns:a16="http://schemas.microsoft.com/office/drawing/2014/main" id="{D4B7ADCB-FFDB-7F4E-80D2-C7E8B70DB2F7}"/>
                  </a:ext>
                </a:extLst>
              </p:cNvPr>
              <p:cNvPicPr>
                <a:picLocks noChangeAspect="1"/>
              </p:cNvPicPr>
              <p:nvPr/>
            </p:nvPicPr>
            <p:blipFill>
              <a:blip r:embed="rId3">
                <a:duotone>
                  <a:schemeClr val="accent3">
                    <a:shade val="45000"/>
                    <a:satMod val="135000"/>
                  </a:schemeClr>
                  <a:prstClr val="white"/>
                </a:duotone>
              </a:blip>
              <a:stretch>
                <a:fillRect/>
              </a:stretch>
            </p:blipFill>
            <p:spPr>
              <a:xfrm>
                <a:off x="4280667" y="3565194"/>
                <a:ext cx="606234" cy="359433"/>
              </a:xfrm>
              <a:prstGeom prst="rect">
                <a:avLst/>
              </a:prstGeom>
            </p:spPr>
          </p:pic>
        </p:grpSp>
      </p:grpSp>
      <p:pic>
        <p:nvPicPr>
          <p:cNvPr id="104" name="Picture 103">
            <a:extLst>
              <a:ext uri="{FF2B5EF4-FFF2-40B4-BE49-F238E27FC236}">
                <a16:creationId xmlns:a16="http://schemas.microsoft.com/office/drawing/2014/main" id="{27F22A63-1CDE-BC44-A9E1-60BA73201D5E}"/>
              </a:ext>
            </a:extLst>
          </p:cNvPr>
          <p:cNvPicPr>
            <a:picLocks noChangeAspect="1"/>
          </p:cNvPicPr>
          <p:nvPr/>
        </p:nvPicPr>
        <p:blipFill>
          <a:blip r:embed="rId3">
            <a:duotone>
              <a:schemeClr val="accent2">
                <a:shade val="45000"/>
                <a:satMod val="135000"/>
              </a:schemeClr>
              <a:prstClr val="white"/>
            </a:duotone>
          </a:blip>
          <a:stretch>
            <a:fillRect/>
          </a:stretch>
        </p:blipFill>
        <p:spPr>
          <a:xfrm>
            <a:off x="1561279" y="1979650"/>
            <a:ext cx="617208" cy="395801"/>
          </a:xfrm>
          <a:prstGeom prst="rect">
            <a:avLst/>
          </a:prstGeom>
        </p:spPr>
      </p:pic>
      <p:pic>
        <p:nvPicPr>
          <p:cNvPr id="105" name="Picture 104">
            <a:extLst>
              <a:ext uri="{FF2B5EF4-FFF2-40B4-BE49-F238E27FC236}">
                <a16:creationId xmlns:a16="http://schemas.microsoft.com/office/drawing/2014/main" id="{5FBBDFB4-7F08-7B45-9EC5-A5B1990442CA}"/>
              </a:ext>
            </a:extLst>
          </p:cNvPr>
          <p:cNvPicPr>
            <a:picLocks noChangeAspect="1"/>
          </p:cNvPicPr>
          <p:nvPr/>
        </p:nvPicPr>
        <p:blipFill>
          <a:blip r:embed="rId3">
            <a:duotone>
              <a:schemeClr val="accent2">
                <a:shade val="45000"/>
                <a:satMod val="135000"/>
              </a:schemeClr>
              <a:prstClr val="white"/>
            </a:duotone>
          </a:blip>
          <a:stretch>
            <a:fillRect/>
          </a:stretch>
        </p:blipFill>
        <p:spPr>
          <a:xfrm>
            <a:off x="1496780" y="3789140"/>
            <a:ext cx="617208" cy="395801"/>
          </a:xfrm>
          <a:prstGeom prst="rect">
            <a:avLst/>
          </a:prstGeom>
        </p:spPr>
      </p:pic>
      <p:pic>
        <p:nvPicPr>
          <p:cNvPr id="112" name="Picture 111">
            <a:extLst>
              <a:ext uri="{FF2B5EF4-FFF2-40B4-BE49-F238E27FC236}">
                <a16:creationId xmlns:a16="http://schemas.microsoft.com/office/drawing/2014/main" id="{8EE2596A-FD36-E641-A8C1-249C23D64748}"/>
              </a:ext>
            </a:extLst>
          </p:cNvPr>
          <p:cNvPicPr>
            <a:picLocks noChangeAspect="1"/>
          </p:cNvPicPr>
          <p:nvPr/>
        </p:nvPicPr>
        <p:blipFill>
          <a:blip r:embed="rId3">
            <a:duotone>
              <a:schemeClr val="accent2">
                <a:shade val="45000"/>
                <a:satMod val="135000"/>
              </a:schemeClr>
              <a:prstClr val="white"/>
            </a:duotone>
          </a:blip>
          <a:stretch>
            <a:fillRect/>
          </a:stretch>
        </p:blipFill>
        <p:spPr>
          <a:xfrm>
            <a:off x="6875635" y="1951272"/>
            <a:ext cx="617208" cy="395801"/>
          </a:xfrm>
          <a:prstGeom prst="rect">
            <a:avLst/>
          </a:prstGeom>
        </p:spPr>
      </p:pic>
      <p:pic>
        <p:nvPicPr>
          <p:cNvPr id="114" name="Picture 113">
            <a:extLst>
              <a:ext uri="{FF2B5EF4-FFF2-40B4-BE49-F238E27FC236}">
                <a16:creationId xmlns:a16="http://schemas.microsoft.com/office/drawing/2014/main" id="{DBC4179F-C15E-E84B-B786-3231F9A3F307}"/>
              </a:ext>
            </a:extLst>
          </p:cNvPr>
          <p:cNvPicPr>
            <a:picLocks noChangeAspect="1"/>
          </p:cNvPicPr>
          <p:nvPr/>
        </p:nvPicPr>
        <p:blipFill>
          <a:blip r:embed="rId3">
            <a:duotone>
              <a:schemeClr val="accent2">
                <a:shade val="45000"/>
                <a:satMod val="135000"/>
              </a:schemeClr>
              <a:prstClr val="white"/>
            </a:duotone>
          </a:blip>
          <a:stretch>
            <a:fillRect/>
          </a:stretch>
        </p:blipFill>
        <p:spPr>
          <a:xfrm>
            <a:off x="6888276" y="3812598"/>
            <a:ext cx="617208" cy="395801"/>
          </a:xfrm>
          <a:prstGeom prst="rect">
            <a:avLst/>
          </a:prstGeom>
        </p:spPr>
      </p:pic>
      <p:grpSp>
        <p:nvGrpSpPr>
          <p:cNvPr id="6" name="Group 5">
            <a:extLst>
              <a:ext uri="{FF2B5EF4-FFF2-40B4-BE49-F238E27FC236}">
                <a16:creationId xmlns:a16="http://schemas.microsoft.com/office/drawing/2014/main" id="{4F8AA9C5-A61C-0A48-813A-90C3A318C850}"/>
              </a:ext>
            </a:extLst>
          </p:cNvPr>
          <p:cNvGrpSpPr/>
          <p:nvPr/>
        </p:nvGrpSpPr>
        <p:grpSpPr>
          <a:xfrm>
            <a:off x="2580276" y="2562949"/>
            <a:ext cx="3757522" cy="466452"/>
            <a:chOff x="2590800" y="1190226"/>
            <a:chExt cx="3757522" cy="466452"/>
          </a:xfrm>
        </p:grpSpPr>
        <p:sp>
          <p:nvSpPr>
            <p:cNvPr id="122" name="Rectangle 121">
              <a:extLst>
                <a:ext uri="{FF2B5EF4-FFF2-40B4-BE49-F238E27FC236}">
                  <a16:creationId xmlns:a16="http://schemas.microsoft.com/office/drawing/2014/main" id="{DF1C21A4-D28D-A444-AE03-19575E8D96ED}"/>
                </a:ext>
              </a:extLst>
            </p:cNvPr>
            <p:cNvSpPr/>
            <p:nvPr/>
          </p:nvSpPr>
          <p:spPr bwMode="auto">
            <a:xfrm>
              <a:off x="2590800" y="1192183"/>
              <a:ext cx="2396699" cy="464495"/>
            </a:xfrm>
            <a:prstGeom prst="rect">
              <a:avLst/>
            </a:prstGeom>
            <a:solidFill>
              <a:schemeClr val="accent6">
                <a:lumMod val="60000"/>
                <a:lumOff val="40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65" charset="0"/>
              </a:endParaRPr>
            </a:p>
          </p:txBody>
        </p:sp>
        <p:sp>
          <p:nvSpPr>
            <p:cNvPr id="123" name="Rectangle 122">
              <a:extLst>
                <a:ext uri="{FF2B5EF4-FFF2-40B4-BE49-F238E27FC236}">
                  <a16:creationId xmlns:a16="http://schemas.microsoft.com/office/drawing/2014/main" id="{404B6FBC-8479-B141-B06B-79109569FF21}"/>
                </a:ext>
              </a:extLst>
            </p:cNvPr>
            <p:cNvSpPr/>
            <p:nvPr/>
          </p:nvSpPr>
          <p:spPr bwMode="auto">
            <a:xfrm>
              <a:off x="4987498" y="1190227"/>
              <a:ext cx="627243" cy="464495"/>
            </a:xfrm>
            <a:prstGeom prst="rect">
              <a:avLst/>
            </a:prstGeom>
            <a:solidFill>
              <a:schemeClr val="accent6">
                <a:lumMod val="60000"/>
                <a:lumOff val="40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chemeClr val="bg1"/>
                  </a:solidFill>
                  <a:latin typeface="Menlo" panose="020B0609030804020204" pitchFamily="49" charset="0"/>
                </a:rPr>
                <a:t>192.5.0.1</a:t>
              </a:r>
              <a:endParaRPr kumimoji="0" lang="en-US" sz="1200" b="0" i="0" u="none" strike="noStrike" cap="none" normalizeH="0" baseline="0" dirty="0">
                <a:ln>
                  <a:noFill/>
                </a:ln>
                <a:solidFill>
                  <a:schemeClr val="bg1"/>
                </a:solidFill>
                <a:effectLst/>
                <a:latin typeface="Arial" pitchFamily="-65" charset="0"/>
              </a:endParaRPr>
            </a:p>
          </p:txBody>
        </p:sp>
        <p:sp>
          <p:nvSpPr>
            <p:cNvPr id="133" name="Rectangle 132">
              <a:extLst>
                <a:ext uri="{FF2B5EF4-FFF2-40B4-BE49-F238E27FC236}">
                  <a16:creationId xmlns:a16="http://schemas.microsoft.com/office/drawing/2014/main" id="{E2F8054F-4ED3-A442-B3BE-FA4EDF28D28D}"/>
                </a:ext>
              </a:extLst>
            </p:cNvPr>
            <p:cNvSpPr/>
            <p:nvPr/>
          </p:nvSpPr>
          <p:spPr bwMode="auto">
            <a:xfrm>
              <a:off x="5614741" y="1190226"/>
              <a:ext cx="733581" cy="464495"/>
            </a:xfrm>
            <a:prstGeom prst="rect">
              <a:avLst/>
            </a:prstGeom>
            <a:solidFill>
              <a:schemeClr val="accent6">
                <a:lumMod val="60000"/>
                <a:lumOff val="40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chemeClr val="bg1"/>
                  </a:solidFill>
                  <a:latin typeface="Menlo" panose="020B0609030804020204" pitchFamily="49" charset="0"/>
                </a:rPr>
                <a:t>192.5.0.3</a:t>
              </a:r>
            </a:p>
          </p:txBody>
        </p:sp>
      </p:grpSp>
      <p:sp>
        <p:nvSpPr>
          <p:cNvPr id="117" name="TextBox 116">
            <a:extLst>
              <a:ext uri="{FF2B5EF4-FFF2-40B4-BE49-F238E27FC236}">
                <a16:creationId xmlns:a16="http://schemas.microsoft.com/office/drawing/2014/main" id="{201B0304-B14E-8847-820C-5E89DBE56698}"/>
              </a:ext>
            </a:extLst>
          </p:cNvPr>
          <p:cNvSpPr txBox="1"/>
          <p:nvPr/>
        </p:nvSpPr>
        <p:spPr>
          <a:xfrm>
            <a:off x="2506613" y="2523819"/>
            <a:ext cx="2023311" cy="246221"/>
          </a:xfrm>
          <a:prstGeom prst="rect">
            <a:avLst/>
          </a:prstGeom>
          <a:noFill/>
        </p:spPr>
        <p:txBody>
          <a:bodyPr wrap="none" rtlCol="0">
            <a:spAutoFit/>
          </a:bodyPr>
          <a:lstStyle/>
          <a:p>
            <a:r>
              <a:rPr lang="en-US" sz="1000" dirty="0"/>
              <a:t>IP datagram from VM-A to VM-B</a:t>
            </a:r>
          </a:p>
        </p:txBody>
      </p:sp>
      <p:grpSp>
        <p:nvGrpSpPr>
          <p:cNvPr id="5" name="Group 4">
            <a:extLst>
              <a:ext uri="{FF2B5EF4-FFF2-40B4-BE49-F238E27FC236}">
                <a16:creationId xmlns:a16="http://schemas.microsoft.com/office/drawing/2014/main" id="{D534A533-B12E-9C42-9B54-FB9B33259A86}"/>
              </a:ext>
            </a:extLst>
          </p:cNvPr>
          <p:cNvGrpSpPr/>
          <p:nvPr/>
        </p:nvGrpSpPr>
        <p:grpSpPr>
          <a:xfrm>
            <a:off x="2598555" y="2716213"/>
            <a:ext cx="2343921" cy="227153"/>
            <a:chOff x="2609079" y="1343490"/>
            <a:chExt cx="2343921" cy="227153"/>
          </a:xfrm>
        </p:grpSpPr>
        <p:sp>
          <p:nvSpPr>
            <p:cNvPr id="118" name="Rectangle 117">
              <a:extLst>
                <a:ext uri="{FF2B5EF4-FFF2-40B4-BE49-F238E27FC236}">
                  <a16:creationId xmlns:a16="http://schemas.microsoft.com/office/drawing/2014/main" id="{3C228044-4399-2E40-B6DE-BD86FFC82475}"/>
                </a:ext>
              </a:extLst>
            </p:cNvPr>
            <p:cNvSpPr/>
            <p:nvPr/>
          </p:nvSpPr>
          <p:spPr bwMode="auto">
            <a:xfrm>
              <a:off x="2609079" y="1346327"/>
              <a:ext cx="990600" cy="224316"/>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a:t>
              </a:r>
            </a:p>
          </p:txBody>
        </p:sp>
        <p:sp>
          <p:nvSpPr>
            <p:cNvPr id="120" name="Rectangle 119">
              <a:extLst>
                <a:ext uri="{FF2B5EF4-FFF2-40B4-BE49-F238E27FC236}">
                  <a16:creationId xmlns:a16="http://schemas.microsoft.com/office/drawing/2014/main" id="{42DE00B3-AC34-C34F-9FFF-8B2BCB70DDE6}"/>
                </a:ext>
              </a:extLst>
            </p:cNvPr>
            <p:cNvSpPr/>
            <p:nvPr/>
          </p:nvSpPr>
          <p:spPr bwMode="auto">
            <a:xfrm>
              <a:off x="3600104" y="1343490"/>
              <a:ext cx="676448" cy="227153"/>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rgbClr val="FFC000"/>
                  </a:solidFill>
                  <a:latin typeface="Menlo" panose="020B0609030804020204" pitchFamily="49" charset="0"/>
                </a:rPr>
                <a:t>128.30.2.4</a:t>
              </a:r>
              <a:endParaRPr kumimoji="0" lang="en-US" sz="800" b="0" i="0" u="none" strike="noStrike" cap="none" normalizeH="0" baseline="0" dirty="0">
                <a:ln>
                  <a:noFill/>
                </a:ln>
                <a:solidFill>
                  <a:srgbClr val="FF0000"/>
                </a:solidFill>
                <a:effectLst/>
                <a:latin typeface="Arial" pitchFamily="-65" charset="0"/>
              </a:endParaRPr>
            </a:p>
          </p:txBody>
        </p:sp>
        <p:sp>
          <p:nvSpPr>
            <p:cNvPr id="143" name="Rectangle 142">
              <a:extLst>
                <a:ext uri="{FF2B5EF4-FFF2-40B4-BE49-F238E27FC236}">
                  <a16:creationId xmlns:a16="http://schemas.microsoft.com/office/drawing/2014/main" id="{00F26D77-16C7-C140-B113-B1E27FF79DBE}"/>
                </a:ext>
              </a:extLst>
            </p:cNvPr>
            <p:cNvSpPr/>
            <p:nvPr/>
          </p:nvSpPr>
          <p:spPr bwMode="auto">
            <a:xfrm>
              <a:off x="4276552" y="1343490"/>
              <a:ext cx="676448" cy="227153"/>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rgbClr val="FFC000"/>
                  </a:solidFill>
                  <a:latin typeface="Menlo" panose="020B0609030804020204" pitchFamily="49" charset="0"/>
                </a:rPr>
                <a:t>128.30.2.2</a:t>
              </a:r>
              <a:endParaRPr lang="en-US" sz="800" dirty="0">
                <a:solidFill>
                  <a:srgbClr val="FF0000"/>
                </a:solidFill>
                <a:latin typeface="Arial" pitchFamily="-65" charset="0"/>
              </a:endParaRPr>
            </a:p>
          </p:txBody>
        </p:sp>
      </p:grpSp>
      <p:sp>
        <p:nvSpPr>
          <p:cNvPr id="136" name="Can 135">
            <a:extLst>
              <a:ext uri="{FF2B5EF4-FFF2-40B4-BE49-F238E27FC236}">
                <a16:creationId xmlns:a16="http://schemas.microsoft.com/office/drawing/2014/main" id="{217BE6B1-BDDD-8441-BC82-ADD3E3787969}"/>
              </a:ext>
            </a:extLst>
          </p:cNvPr>
          <p:cNvSpPr/>
          <p:nvPr/>
        </p:nvSpPr>
        <p:spPr bwMode="auto">
          <a:xfrm rot="5400000">
            <a:off x="4239626" y="102387"/>
            <a:ext cx="457200" cy="4405419"/>
          </a:xfrm>
          <a:prstGeom prst="can">
            <a:avLst/>
          </a:prstGeom>
          <a:solidFill>
            <a:schemeClr val="accent2">
              <a:lumMod val="20000"/>
              <a:lumOff val="80000"/>
              <a:alpha val="63000"/>
            </a:schemeClr>
          </a:solidFill>
          <a:ln w="9525"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25" name="Rectangle 124">
            <a:extLst>
              <a:ext uri="{FF2B5EF4-FFF2-40B4-BE49-F238E27FC236}">
                <a16:creationId xmlns:a16="http://schemas.microsoft.com/office/drawing/2014/main" id="{E63648A7-932B-3147-BF75-2F645857E9F4}"/>
              </a:ext>
            </a:extLst>
          </p:cNvPr>
          <p:cNvSpPr/>
          <p:nvPr/>
        </p:nvSpPr>
        <p:spPr>
          <a:xfrm>
            <a:off x="2309086" y="2259800"/>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192.5.0.1</a:t>
            </a:r>
          </a:p>
        </p:txBody>
      </p:sp>
      <p:sp>
        <p:nvSpPr>
          <p:cNvPr id="146" name="Rectangle 145">
            <a:extLst>
              <a:ext uri="{FF2B5EF4-FFF2-40B4-BE49-F238E27FC236}">
                <a16:creationId xmlns:a16="http://schemas.microsoft.com/office/drawing/2014/main" id="{3F005E3F-2843-FA4D-A107-88B765B8B3D1}"/>
              </a:ext>
            </a:extLst>
          </p:cNvPr>
          <p:cNvSpPr/>
          <p:nvPr/>
        </p:nvSpPr>
        <p:spPr>
          <a:xfrm>
            <a:off x="5614742" y="2284297"/>
            <a:ext cx="920445" cy="253916"/>
          </a:xfrm>
          <a:prstGeom prst="rect">
            <a:avLst/>
          </a:prstGeom>
        </p:spPr>
        <p:txBody>
          <a:bodyPr wrap="none">
            <a:spAutoFit/>
          </a:bodyPr>
          <a:lstStyle/>
          <a:p>
            <a:r>
              <a:rPr lang="en-US" sz="1050" dirty="0">
                <a:solidFill>
                  <a:srgbClr val="000000"/>
                </a:solidFill>
                <a:latin typeface="Menlo" panose="020B0609030804020204" pitchFamily="49" charset="0"/>
              </a:rPr>
              <a:t>192.5.0.3</a:t>
            </a:r>
          </a:p>
        </p:txBody>
      </p:sp>
      <p:sp>
        <p:nvSpPr>
          <p:cNvPr id="3" name="TextBox 2">
            <a:extLst>
              <a:ext uri="{FF2B5EF4-FFF2-40B4-BE49-F238E27FC236}">
                <a16:creationId xmlns:a16="http://schemas.microsoft.com/office/drawing/2014/main" id="{89D539A2-4155-2940-A249-F914E5BD99B5}"/>
              </a:ext>
            </a:extLst>
          </p:cNvPr>
          <p:cNvSpPr txBox="1"/>
          <p:nvPr/>
        </p:nvSpPr>
        <p:spPr>
          <a:xfrm>
            <a:off x="1383185" y="1152484"/>
            <a:ext cx="356188" cy="400110"/>
          </a:xfrm>
          <a:prstGeom prst="rect">
            <a:avLst/>
          </a:prstGeom>
          <a:noFill/>
        </p:spPr>
        <p:txBody>
          <a:bodyPr wrap="none" rtlCol="0">
            <a:spAutoFit/>
          </a:bodyPr>
          <a:lstStyle/>
          <a:p>
            <a:r>
              <a:rPr lang="en-US" dirty="0"/>
              <a:t>A</a:t>
            </a:r>
          </a:p>
        </p:txBody>
      </p:sp>
      <p:sp>
        <p:nvSpPr>
          <p:cNvPr id="138" name="TextBox 137">
            <a:extLst>
              <a:ext uri="{FF2B5EF4-FFF2-40B4-BE49-F238E27FC236}">
                <a16:creationId xmlns:a16="http://schemas.microsoft.com/office/drawing/2014/main" id="{1BB91522-1BBB-C445-82EC-9A2E634C83E7}"/>
              </a:ext>
            </a:extLst>
          </p:cNvPr>
          <p:cNvSpPr txBox="1"/>
          <p:nvPr/>
        </p:nvSpPr>
        <p:spPr>
          <a:xfrm>
            <a:off x="6655211" y="1143511"/>
            <a:ext cx="356188" cy="400110"/>
          </a:xfrm>
          <a:prstGeom prst="rect">
            <a:avLst/>
          </a:prstGeom>
          <a:noFill/>
        </p:spPr>
        <p:txBody>
          <a:bodyPr wrap="none" rtlCol="0">
            <a:spAutoFit/>
          </a:bodyPr>
          <a:lstStyle/>
          <a:p>
            <a:r>
              <a:rPr lang="en-US" dirty="0"/>
              <a:t>B</a:t>
            </a:r>
          </a:p>
        </p:txBody>
      </p:sp>
      <p:sp>
        <p:nvSpPr>
          <p:cNvPr id="7" name="TextBox 6">
            <a:extLst>
              <a:ext uri="{FF2B5EF4-FFF2-40B4-BE49-F238E27FC236}">
                <a16:creationId xmlns:a16="http://schemas.microsoft.com/office/drawing/2014/main" id="{B26B8D27-3B8C-244A-BC2D-CDB454032034}"/>
              </a:ext>
            </a:extLst>
          </p:cNvPr>
          <p:cNvSpPr txBox="1"/>
          <p:nvPr/>
        </p:nvSpPr>
        <p:spPr>
          <a:xfrm>
            <a:off x="2763075" y="2946399"/>
            <a:ext cx="3693703" cy="338554"/>
          </a:xfrm>
          <a:prstGeom prst="rect">
            <a:avLst/>
          </a:prstGeom>
          <a:noFill/>
        </p:spPr>
        <p:txBody>
          <a:bodyPr wrap="none" rtlCol="0">
            <a:spAutoFit/>
          </a:bodyPr>
          <a:lstStyle/>
          <a:p>
            <a:r>
              <a:rPr lang="en-US" sz="1600" dirty="0"/>
              <a:t>IP datagram from server X to server Y </a:t>
            </a:r>
          </a:p>
        </p:txBody>
      </p:sp>
      <p:sp>
        <p:nvSpPr>
          <p:cNvPr id="8" name="TextBox 7">
            <a:extLst>
              <a:ext uri="{FF2B5EF4-FFF2-40B4-BE49-F238E27FC236}">
                <a16:creationId xmlns:a16="http://schemas.microsoft.com/office/drawing/2014/main" id="{CAC8DCCC-638E-5841-8940-5B3D6F7A723A}"/>
              </a:ext>
            </a:extLst>
          </p:cNvPr>
          <p:cNvSpPr txBox="1"/>
          <p:nvPr/>
        </p:nvSpPr>
        <p:spPr>
          <a:xfrm>
            <a:off x="1100062" y="2238117"/>
            <a:ext cx="356188" cy="400110"/>
          </a:xfrm>
          <a:prstGeom prst="rect">
            <a:avLst/>
          </a:prstGeom>
          <a:noFill/>
        </p:spPr>
        <p:txBody>
          <a:bodyPr wrap="none" rtlCol="0">
            <a:spAutoFit/>
          </a:bodyPr>
          <a:lstStyle/>
          <a:p>
            <a:r>
              <a:rPr lang="en-US" dirty="0"/>
              <a:t>X</a:t>
            </a:r>
          </a:p>
        </p:txBody>
      </p:sp>
      <p:sp>
        <p:nvSpPr>
          <p:cNvPr id="144" name="TextBox 143">
            <a:extLst>
              <a:ext uri="{FF2B5EF4-FFF2-40B4-BE49-F238E27FC236}">
                <a16:creationId xmlns:a16="http://schemas.microsoft.com/office/drawing/2014/main" id="{B54F8FD5-CB9C-B047-A8B7-14A1B07CAFE9}"/>
              </a:ext>
            </a:extLst>
          </p:cNvPr>
          <p:cNvSpPr txBox="1"/>
          <p:nvPr/>
        </p:nvSpPr>
        <p:spPr>
          <a:xfrm>
            <a:off x="6705235" y="2231444"/>
            <a:ext cx="356188" cy="400110"/>
          </a:xfrm>
          <a:prstGeom prst="rect">
            <a:avLst/>
          </a:prstGeom>
          <a:noFill/>
        </p:spPr>
        <p:txBody>
          <a:bodyPr wrap="none" rtlCol="0">
            <a:spAutoFit/>
          </a:bodyPr>
          <a:lstStyle/>
          <a:p>
            <a:r>
              <a:rPr lang="en-US" dirty="0"/>
              <a:t>Y</a:t>
            </a:r>
          </a:p>
        </p:txBody>
      </p:sp>
      <p:grpSp>
        <p:nvGrpSpPr>
          <p:cNvPr id="9" name="Group 8">
            <a:extLst>
              <a:ext uri="{FF2B5EF4-FFF2-40B4-BE49-F238E27FC236}">
                <a16:creationId xmlns:a16="http://schemas.microsoft.com/office/drawing/2014/main" id="{766EEF37-1E61-8A4E-A466-D474CF323438}"/>
              </a:ext>
            </a:extLst>
          </p:cNvPr>
          <p:cNvGrpSpPr/>
          <p:nvPr/>
        </p:nvGrpSpPr>
        <p:grpSpPr>
          <a:xfrm>
            <a:off x="12507" y="699441"/>
            <a:ext cx="2437609" cy="439575"/>
            <a:chOff x="12507" y="699441"/>
            <a:chExt cx="2437609" cy="439575"/>
          </a:xfrm>
        </p:grpSpPr>
        <p:grpSp>
          <p:nvGrpSpPr>
            <p:cNvPr id="145" name="Group 144">
              <a:extLst>
                <a:ext uri="{FF2B5EF4-FFF2-40B4-BE49-F238E27FC236}">
                  <a16:creationId xmlns:a16="http://schemas.microsoft.com/office/drawing/2014/main" id="{097A5F9A-AC9F-9A47-9CF3-650A6AE15C32}"/>
                </a:ext>
              </a:extLst>
            </p:cNvPr>
            <p:cNvGrpSpPr/>
            <p:nvPr/>
          </p:nvGrpSpPr>
          <p:grpSpPr>
            <a:xfrm>
              <a:off x="106195" y="911863"/>
              <a:ext cx="2343921" cy="227153"/>
              <a:chOff x="2609079" y="1343490"/>
              <a:chExt cx="2343921" cy="227153"/>
            </a:xfrm>
          </p:grpSpPr>
          <p:sp>
            <p:nvSpPr>
              <p:cNvPr id="157" name="Rectangle 156">
                <a:extLst>
                  <a:ext uri="{FF2B5EF4-FFF2-40B4-BE49-F238E27FC236}">
                    <a16:creationId xmlns:a16="http://schemas.microsoft.com/office/drawing/2014/main" id="{95B50E7C-75FF-854E-890A-DC2D9881AC71}"/>
                  </a:ext>
                </a:extLst>
              </p:cNvPr>
              <p:cNvSpPr/>
              <p:nvPr/>
            </p:nvSpPr>
            <p:spPr bwMode="auto">
              <a:xfrm>
                <a:off x="2609079" y="1346327"/>
                <a:ext cx="990600" cy="224316"/>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65" charset="0"/>
                  </a:rPr>
                  <a:t>IP Data</a:t>
                </a:r>
              </a:p>
            </p:txBody>
          </p:sp>
          <p:sp>
            <p:nvSpPr>
              <p:cNvPr id="160" name="Rectangle 159">
                <a:extLst>
                  <a:ext uri="{FF2B5EF4-FFF2-40B4-BE49-F238E27FC236}">
                    <a16:creationId xmlns:a16="http://schemas.microsoft.com/office/drawing/2014/main" id="{21DA7911-33DA-0D43-87EB-2FFB1334C90A}"/>
                  </a:ext>
                </a:extLst>
              </p:cNvPr>
              <p:cNvSpPr/>
              <p:nvPr/>
            </p:nvSpPr>
            <p:spPr bwMode="auto">
              <a:xfrm>
                <a:off x="3600104" y="1343490"/>
                <a:ext cx="676448" cy="227153"/>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rgbClr val="FFC000"/>
                    </a:solidFill>
                    <a:latin typeface="Menlo" panose="020B0609030804020204" pitchFamily="49" charset="0"/>
                  </a:rPr>
                  <a:t>128.30.2.4</a:t>
                </a:r>
                <a:endParaRPr kumimoji="0" lang="en-US" sz="800" b="0" i="0" u="none" strike="noStrike" cap="none" normalizeH="0" baseline="0" dirty="0">
                  <a:ln>
                    <a:noFill/>
                  </a:ln>
                  <a:solidFill>
                    <a:srgbClr val="FF0000"/>
                  </a:solidFill>
                  <a:effectLst/>
                  <a:latin typeface="Arial" pitchFamily="-65" charset="0"/>
                </a:endParaRPr>
              </a:p>
            </p:txBody>
          </p:sp>
          <p:sp>
            <p:nvSpPr>
              <p:cNvPr id="162" name="Rectangle 161">
                <a:extLst>
                  <a:ext uri="{FF2B5EF4-FFF2-40B4-BE49-F238E27FC236}">
                    <a16:creationId xmlns:a16="http://schemas.microsoft.com/office/drawing/2014/main" id="{AA4632E1-226F-E246-8772-A0C41B528390}"/>
                  </a:ext>
                </a:extLst>
              </p:cNvPr>
              <p:cNvSpPr/>
              <p:nvPr/>
            </p:nvSpPr>
            <p:spPr bwMode="auto">
              <a:xfrm>
                <a:off x="4276552" y="1343490"/>
                <a:ext cx="676448" cy="227153"/>
              </a:xfrm>
              <a:prstGeom prst="rect">
                <a:avLst/>
              </a:prstGeom>
              <a:solidFill>
                <a:schemeClr val="bg1"/>
              </a:solidFill>
              <a:ln w="9525" cap="flat" cmpd="sng" algn="ctr">
                <a:solidFill>
                  <a:schemeClr val="tx1">
                    <a:lumMod val="85000"/>
                    <a:lumOff val="1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sz="800" dirty="0">
                    <a:solidFill>
                      <a:srgbClr val="FFC000"/>
                    </a:solidFill>
                    <a:latin typeface="Menlo" panose="020B0609030804020204" pitchFamily="49" charset="0"/>
                  </a:rPr>
                  <a:t>128.30.2.2</a:t>
                </a:r>
                <a:endParaRPr lang="en-US" sz="800" dirty="0">
                  <a:solidFill>
                    <a:srgbClr val="FF0000"/>
                  </a:solidFill>
                  <a:latin typeface="Arial" pitchFamily="-65" charset="0"/>
                </a:endParaRPr>
              </a:p>
            </p:txBody>
          </p:sp>
        </p:grpSp>
        <p:sp>
          <p:nvSpPr>
            <p:cNvPr id="163" name="TextBox 162">
              <a:extLst>
                <a:ext uri="{FF2B5EF4-FFF2-40B4-BE49-F238E27FC236}">
                  <a16:creationId xmlns:a16="http://schemas.microsoft.com/office/drawing/2014/main" id="{19E01F78-ED40-E443-AB81-3C0F085E54A5}"/>
                </a:ext>
              </a:extLst>
            </p:cNvPr>
            <p:cNvSpPr txBox="1"/>
            <p:nvPr/>
          </p:nvSpPr>
          <p:spPr>
            <a:xfrm>
              <a:off x="12507" y="699441"/>
              <a:ext cx="2121093" cy="253916"/>
            </a:xfrm>
            <a:prstGeom prst="rect">
              <a:avLst/>
            </a:prstGeom>
            <a:noFill/>
          </p:spPr>
          <p:txBody>
            <a:bodyPr wrap="none" rtlCol="0">
              <a:spAutoFit/>
            </a:bodyPr>
            <a:lstStyle/>
            <a:p>
              <a:r>
                <a:rPr lang="en-US" sz="1050" dirty="0"/>
                <a:t>IP datagram from VM-A to VM-B</a:t>
              </a:r>
            </a:p>
          </p:txBody>
        </p:sp>
      </p:grpSp>
      <p:sp>
        <p:nvSpPr>
          <p:cNvPr id="164" name="Rounded Rectangular Callout 163">
            <a:extLst>
              <a:ext uri="{FF2B5EF4-FFF2-40B4-BE49-F238E27FC236}">
                <a16:creationId xmlns:a16="http://schemas.microsoft.com/office/drawing/2014/main" id="{BB857D83-0614-1345-B2F6-375AC29AD405}"/>
              </a:ext>
            </a:extLst>
          </p:cNvPr>
          <p:cNvSpPr/>
          <p:nvPr/>
        </p:nvSpPr>
        <p:spPr bwMode="auto">
          <a:xfrm>
            <a:off x="3054789" y="1036893"/>
            <a:ext cx="1630025" cy="457201"/>
          </a:xfrm>
          <a:prstGeom prst="wedgeRoundRectCallout">
            <a:avLst>
              <a:gd name="adj1" fmla="val -113878"/>
              <a:gd name="adj2" fmla="val 19186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65" charset="0"/>
              </a:rPr>
              <a:t>“If destination is remote,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65" charset="0"/>
              </a:rPr>
              <a:t>encapsulate in IPsec”</a:t>
            </a:r>
          </a:p>
        </p:txBody>
      </p:sp>
    </p:spTree>
    <p:extLst>
      <p:ext uri="{BB962C8B-B14F-4D97-AF65-F5344CB8AC3E}">
        <p14:creationId xmlns:p14="http://schemas.microsoft.com/office/powerpoint/2010/main" val="860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889E-6 0.025 C 0.00972 0.06513 0.01962 0.10556 0.03246 0.14383 C 0.04531 0.18179 0.06076 0.2213 0.07673 0.25278 C 0.09253 0.28457 0.09253 0.31605 0.12778 0.33426 C 0.16302 0.35247 0.22569 0.3571 0.28837 0.36235 " pathEditMode="relative" rAng="0" ptsTypes="AAAAA">
                                      <p:cBhvr>
                                        <p:cTn id="16" dur="1000" fill="hold"/>
                                        <p:tgtEl>
                                          <p:spTgt spid="9"/>
                                        </p:tgtEl>
                                        <p:attrNameLst>
                                          <p:attrName>ppt_x</p:attrName>
                                          <p:attrName>ppt_y</p:attrName>
                                        </p:attrNameLst>
                                      </p:cBhvr>
                                      <p:rCtr x="14410" y="16852"/>
                                    </p:animMotion>
                                  </p:childTnLst>
                                  <p:subTnLst>
                                    <p:set>
                                      <p:cBhvr override="childStyle">
                                        <p:cTn dur="1" fill="hold" display="0" masterRel="sameClick" afterEffect="1">
                                          <p:stCondLst>
                                            <p:cond evt="end" delay="0">
                                              <p:tn val="15"/>
                                            </p:cond>
                                          </p:stCondLst>
                                        </p:cTn>
                                        <p:tgtEl>
                                          <p:spTgt spid="9"/>
                                        </p:tgtEl>
                                        <p:attrNameLst>
                                          <p:attrName>style.visibility</p:attrName>
                                        </p:attrNameLst>
                                      </p:cBhvr>
                                      <p:to>
                                        <p:strVal val="hidden"/>
                                      </p:to>
                                    </p:set>
                                  </p:sub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FEC-7B3F-9840-A7E0-414019DF6398}"/>
              </a:ext>
            </a:extLst>
          </p:cNvPr>
          <p:cNvSpPr>
            <a:spLocks noGrp="1"/>
          </p:cNvSpPr>
          <p:nvPr>
            <p:ph type="title"/>
          </p:nvPr>
        </p:nvSpPr>
        <p:spPr/>
        <p:txBody>
          <a:bodyPr/>
          <a:lstStyle/>
          <a:p>
            <a:r>
              <a:rPr lang="en-US" dirty="0"/>
              <a:t>Learning goals of this class</a:t>
            </a:r>
          </a:p>
        </p:txBody>
      </p:sp>
      <p:sp>
        <p:nvSpPr>
          <p:cNvPr id="3" name="Content Placeholder 2">
            <a:extLst>
              <a:ext uri="{FF2B5EF4-FFF2-40B4-BE49-F238E27FC236}">
                <a16:creationId xmlns:a16="http://schemas.microsoft.com/office/drawing/2014/main" id="{59F4BD15-9424-7947-84D8-67230748F798}"/>
              </a:ext>
            </a:extLst>
          </p:cNvPr>
          <p:cNvSpPr>
            <a:spLocks noGrp="1"/>
          </p:cNvSpPr>
          <p:nvPr>
            <p:ph idx="1"/>
          </p:nvPr>
        </p:nvSpPr>
        <p:spPr/>
        <p:txBody>
          <a:bodyPr/>
          <a:lstStyle/>
          <a:p>
            <a:r>
              <a:rPr lang="en-US" dirty="0"/>
              <a:t>To learn how </a:t>
            </a:r>
            <a:r>
              <a:rPr lang="en-US" dirty="0">
                <a:solidFill>
                  <a:srgbClr val="FF0000"/>
                </a:solidFill>
              </a:rPr>
              <a:t>tags, tunnels and translation </a:t>
            </a:r>
            <a:r>
              <a:rPr lang="en-US" dirty="0"/>
              <a:t>can be used to provide new </a:t>
            </a:r>
            <a:r>
              <a:rPr lang="en-US" dirty="0">
                <a:solidFill>
                  <a:srgbClr val="FF0000"/>
                </a:solidFill>
              </a:rPr>
              <a:t>abstractions</a:t>
            </a:r>
            <a:r>
              <a:rPr lang="en-US" dirty="0"/>
              <a:t> in a network.</a:t>
            </a:r>
          </a:p>
          <a:p>
            <a:r>
              <a:rPr lang="en-US" dirty="0"/>
              <a:t>To learn about the </a:t>
            </a:r>
            <a:r>
              <a:rPr lang="en-US" dirty="0">
                <a:solidFill>
                  <a:srgbClr val="FF0000"/>
                </a:solidFill>
              </a:rPr>
              <a:t>match + action </a:t>
            </a:r>
            <a:r>
              <a:rPr lang="en-US" dirty="0"/>
              <a:t>abstraction</a:t>
            </a:r>
          </a:p>
          <a:p>
            <a:r>
              <a:rPr lang="en-US" dirty="0"/>
              <a:t>To learn about three examples: </a:t>
            </a:r>
            <a:br>
              <a:rPr lang="en-US" dirty="0"/>
            </a:br>
            <a:r>
              <a:rPr lang="en-US" dirty="0"/>
              <a:t>Virtual LANs (VLANs), VPNs, and NATs.</a:t>
            </a:r>
          </a:p>
          <a:p>
            <a:r>
              <a:rPr lang="en-US" dirty="0"/>
              <a:t>To learn what </a:t>
            </a:r>
            <a:r>
              <a:rPr lang="en-US" dirty="0">
                <a:solidFill>
                  <a:srgbClr val="FF0000"/>
                </a:solidFill>
              </a:rPr>
              <a:t>network virtualization </a:t>
            </a:r>
            <a:r>
              <a:rPr lang="en-US" dirty="0"/>
              <a:t>is.</a:t>
            </a:r>
          </a:p>
          <a:p>
            <a:r>
              <a:rPr lang="en-US" dirty="0"/>
              <a:t>To learn how overlay network virtualization works.</a:t>
            </a:r>
          </a:p>
          <a:p>
            <a:r>
              <a:rPr lang="en-US" dirty="0"/>
              <a:t>To learn what </a:t>
            </a:r>
            <a:r>
              <a:rPr lang="en-US" dirty="0">
                <a:solidFill>
                  <a:srgbClr val="FF0000"/>
                </a:solidFill>
              </a:rPr>
              <a:t>network function virtualization </a:t>
            </a:r>
            <a:r>
              <a:rPr lang="en-US" dirty="0"/>
              <a:t>(NFV) is.</a:t>
            </a:r>
          </a:p>
          <a:p>
            <a:endParaRPr lang="en-US" dirty="0"/>
          </a:p>
        </p:txBody>
      </p:sp>
      <p:sp>
        <p:nvSpPr>
          <p:cNvPr id="4" name="Slide Number Placeholder 3">
            <a:extLst>
              <a:ext uri="{FF2B5EF4-FFF2-40B4-BE49-F238E27FC236}">
                <a16:creationId xmlns:a16="http://schemas.microsoft.com/office/drawing/2014/main" id="{430822F3-7F68-F24B-B1E6-03C772BB2B6E}"/>
              </a:ext>
            </a:extLst>
          </p:cNvPr>
          <p:cNvSpPr>
            <a:spLocks noGrp="1"/>
          </p:cNvSpPr>
          <p:nvPr>
            <p:ph type="sldNum" sz="quarter" idx="10"/>
          </p:nvPr>
        </p:nvSpPr>
        <p:spPr/>
        <p:txBody>
          <a:bodyPr/>
          <a:lstStyle/>
          <a:p>
            <a:fld id="{5328B5F4-9676-1D47-98AA-AF6FFDAECEFB}" type="slidenum">
              <a:rPr lang="en-US" altLang="en-US" smtClean="0"/>
              <a:pPr/>
              <a:t>27</a:t>
            </a:fld>
            <a:endParaRPr lang="en-US" altLang="en-US"/>
          </a:p>
        </p:txBody>
      </p:sp>
      <p:pic>
        <p:nvPicPr>
          <p:cNvPr id="5" name="Picture 4">
            <a:extLst>
              <a:ext uri="{FF2B5EF4-FFF2-40B4-BE49-F238E27FC236}">
                <a16:creationId xmlns:a16="http://schemas.microsoft.com/office/drawing/2014/main" id="{30696F6C-7766-DA49-BF3E-9E507A820358}"/>
              </a:ext>
            </a:extLst>
          </p:cNvPr>
          <p:cNvPicPr>
            <a:picLocks noChangeAspect="1"/>
          </p:cNvPicPr>
          <p:nvPr/>
        </p:nvPicPr>
        <p:blipFill>
          <a:blip r:embed="rId3"/>
          <a:stretch>
            <a:fillRect/>
          </a:stretch>
        </p:blipFill>
        <p:spPr>
          <a:xfrm>
            <a:off x="0" y="1063625"/>
            <a:ext cx="800454" cy="755211"/>
          </a:xfrm>
          <a:prstGeom prst="rect">
            <a:avLst/>
          </a:prstGeom>
        </p:spPr>
      </p:pic>
      <p:pic>
        <p:nvPicPr>
          <p:cNvPr id="6" name="Picture 5">
            <a:extLst>
              <a:ext uri="{FF2B5EF4-FFF2-40B4-BE49-F238E27FC236}">
                <a16:creationId xmlns:a16="http://schemas.microsoft.com/office/drawing/2014/main" id="{039E72F4-F319-C042-8B9B-C2192389A50F}"/>
              </a:ext>
            </a:extLst>
          </p:cNvPr>
          <p:cNvPicPr>
            <a:picLocks noChangeAspect="1"/>
          </p:cNvPicPr>
          <p:nvPr/>
        </p:nvPicPr>
        <p:blipFill>
          <a:blip r:embed="rId3"/>
          <a:stretch>
            <a:fillRect/>
          </a:stretch>
        </p:blipFill>
        <p:spPr>
          <a:xfrm>
            <a:off x="0" y="1866461"/>
            <a:ext cx="800454" cy="755211"/>
          </a:xfrm>
          <a:prstGeom prst="rect">
            <a:avLst/>
          </a:prstGeom>
        </p:spPr>
      </p:pic>
      <p:pic>
        <p:nvPicPr>
          <p:cNvPr id="7" name="Picture 6">
            <a:extLst>
              <a:ext uri="{FF2B5EF4-FFF2-40B4-BE49-F238E27FC236}">
                <a16:creationId xmlns:a16="http://schemas.microsoft.com/office/drawing/2014/main" id="{E96A3234-3658-CE4D-97E4-70FB8565326C}"/>
              </a:ext>
            </a:extLst>
          </p:cNvPr>
          <p:cNvPicPr>
            <a:picLocks noChangeAspect="1"/>
          </p:cNvPicPr>
          <p:nvPr/>
        </p:nvPicPr>
        <p:blipFill>
          <a:blip r:embed="rId3"/>
          <a:stretch>
            <a:fillRect/>
          </a:stretch>
        </p:blipFill>
        <p:spPr>
          <a:xfrm>
            <a:off x="0" y="2571750"/>
            <a:ext cx="800454" cy="755211"/>
          </a:xfrm>
          <a:prstGeom prst="rect">
            <a:avLst/>
          </a:prstGeom>
        </p:spPr>
      </p:pic>
      <p:pic>
        <p:nvPicPr>
          <p:cNvPr id="8" name="Picture 7">
            <a:extLst>
              <a:ext uri="{FF2B5EF4-FFF2-40B4-BE49-F238E27FC236}">
                <a16:creationId xmlns:a16="http://schemas.microsoft.com/office/drawing/2014/main" id="{088148A6-8B9D-9849-97E6-4EC737A87D46}"/>
              </a:ext>
            </a:extLst>
          </p:cNvPr>
          <p:cNvPicPr>
            <a:picLocks noChangeAspect="1"/>
          </p:cNvPicPr>
          <p:nvPr/>
        </p:nvPicPr>
        <p:blipFill>
          <a:blip r:embed="rId3"/>
          <a:stretch>
            <a:fillRect/>
          </a:stretch>
        </p:blipFill>
        <p:spPr>
          <a:xfrm>
            <a:off x="0" y="3344900"/>
            <a:ext cx="800454" cy="755211"/>
          </a:xfrm>
          <a:prstGeom prst="rect">
            <a:avLst/>
          </a:prstGeom>
        </p:spPr>
      </p:pic>
    </p:spTree>
    <p:extLst>
      <p:ext uri="{BB962C8B-B14F-4D97-AF65-F5344CB8AC3E}">
        <p14:creationId xmlns:p14="http://schemas.microsoft.com/office/powerpoint/2010/main" val="105608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1"/>
          <p:cNvSpPr>
            <a:spLocks noGrp="1"/>
          </p:cNvSpPr>
          <p:nvPr>
            <p:ph type="title"/>
          </p:nvPr>
        </p:nvSpPr>
        <p:spPr>
          <a:xfrm>
            <a:off x="457200" y="-115491"/>
            <a:ext cx="8229600" cy="857251"/>
          </a:xfrm>
        </p:spPr>
        <p:txBody>
          <a:bodyPr/>
          <a:lstStyle/>
          <a:p>
            <a:pPr eaLnBrk="1" hangingPunct="1"/>
            <a:r>
              <a:rPr lang="en-US" sz="3563" dirty="0">
                <a:latin typeface="Calibri" charset="0"/>
              </a:rPr>
              <a:t>Network Function Virtualization (NFV)</a:t>
            </a:r>
          </a:p>
        </p:txBody>
      </p:sp>
      <p:cxnSp>
        <p:nvCxnSpPr>
          <p:cNvPr id="44" name="Straight Connector 43"/>
          <p:cNvCxnSpPr>
            <a:cxnSpLocks/>
          </p:cNvCxnSpPr>
          <p:nvPr/>
        </p:nvCxnSpPr>
        <p:spPr bwMode="auto">
          <a:xfrm flipV="1">
            <a:off x="1870870" y="3327531"/>
            <a:ext cx="1701031" cy="109229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a:off x="4014789" y="3416036"/>
            <a:ext cx="1106487" cy="55364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bwMode="auto">
          <a:xfrm flipV="1">
            <a:off x="4102101" y="4344723"/>
            <a:ext cx="1285875" cy="55721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a:off x="1750079" y="4502596"/>
            <a:ext cx="1566210" cy="39934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flipV="1">
            <a:off x="5759451" y="3786321"/>
            <a:ext cx="1198563" cy="3726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bwMode="auto">
          <a:xfrm flipH="1">
            <a:off x="3688828" y="1620154"/>
            <a:ext cx="1522374" cy="159412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9" name="AutoShape 7"/>
          <p:cNvSpPr>
            <a:spLocks noChangeArrowheads="1"/>
          </p:cNvSpPr>
          <p:nvPr/>
        </p:nvSpPr>
        <p:spPr bwMode="auto">
          <a:xfrm>
            <a:off x="4720506" y="1295999"/>
            <a:ext cx="1147762" cy="502444"/>
          </a:xfrm>
          <a:prstGeom prst="can">
            <a:avLst>
              <a:gd name="adj" fmla="val 43620"/>
            </a:avLst>
          </a:prstGeom>
          <a:solidFill>
            <a:srgbClr val="FF6600"/>
          </a:solidFill>
          <a:ln w="9525">
            <a:noFill/>
            <a:round/>
            <a:headEnd/>
            <a:tailEnd/>
          </a:ln>
          <a:effectLst>
            <a:outerShdw blurRad="63500" dist="38099" dir="2700000" algn="ctr" rotWithShape="0">
              <a:schemeClr val="bg2">
                <a:alpha val="74998"/>
              </a:schemeClr>
            </a:outerShdw>
          </a:effectLst>
        </p:spPr>
        <p:txBody>
          <a:bodyPr wrap="none" lIns="81639" tIns="40819" rIns="81639" bIns="40819" anchor="ctr"/>
          <a:lstStyle/>
          <a:p>
            <a:pPr algn="ctr">
              <a:defRPr/>
            </a:pPr>
            <a:endParaRPr lang="en-US" sz="1500" dirty="0">
              <a:solidFill>
                <a:schemeClr val="bg1"/>
              </a:solidFill>
            </a:endParaRPr>
          </a:p>
          <a:p>
            <a:pPr algn="ctr">
              <a:defRPr/>
            </a:pPr>
            <a:r>
              <a:rPr lang="en-US" sz="1500" dirty="0" err="1">
                <a:solidFill>
                  <a:schemeClr val="bg1"/>
                </a:solidFill>
                <a:ea typeface="+mn-ea"/>
              </a:rPr>
              <a:t>Middlebox</a:t>
            </a:r>
            <a:endParaRPr lang="en-US" sz="1500" dirty="0">
              <a:solidFill>
                <a:schemeClr val="bg1"/>
              </a:solidFill>
              <a:ea typeface="+mn-ea"/>
            </a:endParaRPr>
          </a:p>
          <a:p>
            <a:pPr algn="ctr">
              <a:defRPr/>
            </a:pPr>
            <a:endParaRPr lang="en-US" sz="1500" dirty="0">
              <a:solidFill>
                <a:schemeClr val="bg1"/>
              </a:solidFill>
              <a:ea typeface="+mn-ea"/>
            </a:endParaRPr>
          </a:p>
        </p:txBody>
      </p:sp>
      <p:cxnSp>
        <p:nvCxnSpPr>
          <p:cNvPr id="23" name="Straight Arrow Connector 22"/>
          <p:cNvCxnSpPr/>
          <p:nvPr/>
        </p:nvCxnSpPr>
        <p:spPr>
          <a:xfrm flipV="1">
            <a:off x="5759450" y="1041062"/>
            <a:ext cx="922078" cy="312319"/>
          </a:xfrm>
          <a:prstGeom prst="straightConnector1">
            <a:avLst/>
          </a:prstGeom>
          <a:ln w="38100" cmpd="sng">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655505" y="878135"/>
            <a:ext cx="1415772" cy="553998"/>
          </a:xfrm>
          <a:prstGeom prst="rect">
            <a:avLst/>
          </a:prstGeom>
          <a:noFill/>
        </p:spPr>
        <p:txBody>
          <a:bodyPr wrap="none" rtlCol="0">
            <a:spAutoFit/>
          </a:bodyPr>
          <a:lstStyle/>
          <a:p>
            <a:r>
              <a:rPr lang="en-US" sz="1500" dirty="0"/>
              <a:t>Public Internet</a:t>
            </a:r>
          </a:p>
          <a:p>
            <a:endParaRPr lang="en-US" sz="1500" dirty="0"/>
          </a:p>
        </p:txBody>
      </p:sp>
      <p:grpSp>
        <p:nvGrpSpPr>
          <p:cNvPr id="4" name="Group 3">
            <a:extLst>
              <a:ext uri="{FF2B5EF4-FFF2-40B4-BE49-F238E27FC236}">
                <a16:creationId xmlns:a16="http://schemas.microsoft.com/office/drawing/2014/main" id="{F2BBEEB9-3940-DE47-A344-CD397C968904}"/>
              </a:ext>
            </a:extLst>
          </p:cNvPr>
          <p:cNvGrpSpPr/>
          <p:nvPr/>
        </p:nvGrpSpPr>
        <p:grpSpPr>
          <a:xfrm>
            <a:off x="215202" y="1143749"/>
            <a:ext cx="4748777" cy="847725"/>
            <a:chOff x="215202" y="1143749"/>
            <a:chExt cx="4748777" cy="847725"/>
          </a:xfrm>
        </p:grpSpPr>
        <p:cxnSp>
          <p:nvCxnSpPr>
            <p:cNvPr id="71" name="Straight Connector 70"/>
            <p:cNvCxnSpPr/>
            <p:nvPr/>
          </p:nvCxnSpPr>
          <p:spPr bwMode="auto">
            <a:xfrm flipH="1" flipV="1">
              <a:off x="2156594" y="1591407"/>
              <a:ext cx="2807385" cy="2874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93317E7A-EE1D-CE4D-AB6A-F4C5D8CB9F9C}"/>
                </a:ext>
              </a:extLst>
            </p:cNvPr>
            <p:cNvGrpSpPr/>
            <p:nvPr/>
          </p:nvGrpSpPr>
          <p:grpSpPr>
            <a:xfrm>
              <a:off x="215202" y="1143749"/>
              <a:ext cx="2340589" cy="847725"/>
              <a:chOff x="215202" y="1143749"/>
              <a:chExt cx="2340589" cy="847725"/>
            </a:xfrm>
          </p:grpSpPr>
          <p:pic>
            <p:nvPicPr>
              <p:cNvPr id="26"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flipH="1">
                <a:off x="1412791" y="1143749"/>
                <a:ext cx="1143000" cy="847725"/>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flipH="1">
                <a:off x="1013594" y="1143749"/>
                <a:ext cx="1143000" cy="847725"/>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flipH="1">
                <a:off x="614398" y="1143749"/>
                <a:ext cx="1143000" cy="847725"/>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flipH="1">
                <a:off x="215202" y="1143749"/>
                <a:ext cx="1143000" cy="847725"/>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grpSp>
      <p:grpSp>
        <p:nvGrpSpPr>
          <p:cNvPr id="5" name="Group 4"/>
          <p:cNvGrpSpPr/>
          <p:nvPr/>
        </p:nvGrpSpPr>
        <p:grpSpPr>
          <a:xfrm>
            <a:off x="702555" y="1271218"/>
            <a:ext cx="1571299" cy="507761"/>
            <a:chOff x="1039084" y="2070384"/>
            <a:chExt cx="2514079" cy="812417"/>
          </a:xfrm>
        </p:grpSpPr>
        <p:sp>
          <p:nvSpPr>
            <p:cNvPr id="2" name="Rounded Rectangle 1"/>
            <p:cNvSpPr/>
            <p:nvPr/>
          </p:nvSpPr>
          <p:spPr>
            <a:xfrm>
              <a:off x="1039084" y="2073598"/>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sp>
          <p:nvSpPr>
            <p:cNvPr id="32" name="Rounded Rectangle 31"/>
            <p:cNvSpPr/>
            <p:nvPr/>
          </p:nvSpPr>
          <p:spPr>
            <a:xfrm>
              <a:off x="1039084" y="2546251"/>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sp>
          <p:nvSpPr>
            <p:cNvPr id="33" name="Rounded Rectangle 32"/>
            <p:cNvSpPr/>
            <p:nvPr/>
          </p:nvSpPr>
          <p:spPr>
            <a:xfrm>
              <a:off x="1996748" y="2070384"/>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sp>
          <p:nvSpPr>
            <p:cNvPr id="39" name="Rounded Rectangle 38"/>
            <p:cNvSpPr/>
            <p:nvPr/>
          </p:nvSpPr>
          <p:spPr>
            <a:xfrm>
              <a:off x="1996748" y="2551544"/>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sp>
          <p:nvSpPr>
            <p:cNvPr id="40" name="Rounded Rectangle 39"/>
            <p:cNvSpPr/>
            <p:nvPr/>
          </p:nvSpPr>
          <p:spPr>
            <a:xfrm>
              <a:off x="2862431" y="2074305"/>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sp>
          <p:nvSpPr>
            <p:cNvPr id="41" name="Rounded Rectangle 40"/>
            <p:cNvSpPr/>
            <p:nvPr/>
          </p:nvSpPr>
          <p:spPr>
            <a:xfrm>
              <a:off x="2854461" y="2551544"/>
              <a:ext cx="690732" cy="33125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VM</a:t>
              </a:r>
            </a:p>
          </p:txBody>
        </p:sp>
      </p:grpSp>
      <p:sp>
        <p:nvSpPr>
          <p:cNvPr id="30" name="TextBox 29">
            <a:extLst>
              <a:ext uri="{FF2B5EF4-FFF2-40B4-BE49-F238E27FC236}">
                <a16:creationId xmlns:a16="http://schemas.microsoft.com/office/drawing/2014/main" id="{18DD8448-256A-D84C-BD3C-D57B3E2E4312}"/>
              </a:ext>
            </a:extLst>
          </p:cNvPr>
          <p:cNvSpPr txBox="1"/>
          <p:nvPr/>
        </p:nvSpPr>
        <p:spPr>
          <a:xfrm>
            <a:off x="5952682" y="1568449"/>
            <a:ext cx="1885453" cy="1054135"/>
          </a:xfrm>
          <a:prstGeom prst="rect">
            <a:avLst/>
          </a:prstGeom>
          <a:noFill/>
        </p:spPr>
        <p:txBody>
          <a:bodyPr wrap="none" rtlCol="0">
            <a:spAutoFit/>
          </a:bodyPr>
          <a:lstStyle/>
          <a:p>
            <a:r>
              <a:rPr lang="en-US" sz="1250" dirty="0"/>
              <a:t>Firewall</a:t>
            </a:r>
          </a:p>
          <a:p>
            <a:r>
              <a:rPr lang="en-US" sz="1250" dirty="0"/>
              <a:t>Load-balancing</a:t>
            </a:r>
          </a:p>
          <a:p>
            <a:r>
              <a:rPr lang="en-US" sz="1250" dirty="0"/>
              <a:t>NAT</a:t>
            </a:r>
          </a:p>
          <a:p>
            <a:r>
              <a:rPr lang="en-US" sz="1250" dirty="0"/>
              <a:t>Deep Packet Inspection</a:t>
            </a:r>
          </a:p>
          <a:p>
            <a:r>
              <a:rPr lang="en-US" sz="1250" dirty="0"/>
              <a:t>DDoS Mitigation</a:t>
            </a:r>
          </a:p>
        </p:txBody>
      </p:sp>
      <p:pic>
        <p:nvPicPr>
          <p:cNvPr id="43" name="Picture 42">
            <a:extLst>
              <a:ext uri="{FF2B5EF4-FFF2-40B4-BE49-F238E27FC236}">
                <a16:creationId xmlns:a16="http://schemas.microsoft.com/office/drawing/2014/main" id="{7F8753AA-C4A0-3C42-B397-7DB21CED8668}"/>
              </a:ext>
            </a:extLst>
          </p:cNvPr>
          <p:cNvPicPr>
            <a:picLocks noChangeAspect="1"/>
          </p:cNvPicPr>
          <p:nvPr/>
        </p:nvPicPr>
        <p:blipFill>
          <a:blip r:embed="rId4">
            <a:duotone>
              <a:schemeClr val="accent2">
                <a:shade val="45000"/>
                <a:satMod val="135000"/>
              </a:schemeClr>
              <a:prstClr val="white"/>
            </a:duotone>
          </a:blip>
          <a:stretch>
            <a:fillRect/>
          </a:stretch>
        </p:blipFill>
        <p:spPr>
          <a:xfrm>
            <a:off x="3055664" y="3061831"/>
            <a:ext cx="1522374" cy="679946"/>
          </a:xfrm>
          <a:prstGeom prst="rect">
            <a:avLst/>
          </a:prstGeom>
        </p:spPr>
      </p:pic>
      <p:pic>
        <p:nvPicPr>
          <p:cNvPr id="45" name="Picture 44">
            <a:extLst>
              <a:ext uri="{FF2B5EF4-FFF2-40B4-BE49-F238E27FC236}">
                <a16:creationId xmlns:a16="http://schemas.microsoft.com/office/drawing/2014/main" id="{794515A9-23BB-6B41-9CB1-8DEEC141C0AE}"/>
              </a:ext>
            </a:extLst>
          </p:cNvPr>
          <p:cNvPicPr>
            <a:picLocks noChangeAspect="1"/>
          </p:cNvPicPr>
          <p:nvPr/>
        </p:nvPicPr>
        <p:blipFill>
          <a:blip r:embed="rId4">
            <a:duotone>
              <a:schemeClr val="accent2">
                <a:shade val="45000"/>
                <a:satMod val="135000"/>
              </a:schemeClr>
              <a:prstClr val="white"/>
            </a:duotone>
          </a:blip>
          <a:stretch>
            <a:fillRect/>
          </a:stretch>
        </p:blipFill>
        <p:spPr>
          <a:xfrm>
            <a:off x="1109683" y="4156062"/>
            <a:ext cx="1522374" cy="679946"/>
          </a:xfrm>
          <a:prstGeom prst="rect">
            <a:avLst/>
          </a:prstGeom>
        </p:spPr>
      </p:pic>
      <p:pic>
        <p:nvPicPr>
          <p:cNvPr id="47" name="Picture 46">
            <a:extLst>
              <a:ext uri="{FF2B5EF4-FFF2-40B4-BE49-F238E27FC236}">
                <a16:creationId xmlns:a16="http://schemas.microsoft.com/office/drawing/2014/main" id="{2C1A4837-EAA5-714C-B70D-8F8CFEF282DA}"/>
              </a:ext>
            </a:extLst>
          </p:cNvPr>
          <p:cNvPicPr>
            <a:picLocks noChangeAspect="1"/>
          </p:cNvPicPr>
          <p:nvPr/>
        </p:nvPicPr>
        <p:blipFill>
          <a:blip r:embed="rId4">
            <a:duotone>
              <a:schemeClr val="accent2">
                <a:shade val="45000"/>
                <a:satMod val="135000"/>
              </a:schemeClr>
              <a:prstClr val="white"/>
            </a:duotone>
          </a:blip>
          <a:stretch>
            <a:fillRect/>
          </a:stretch>
        </p:blipFill>
        <p:spPr>
          <a:xfrm>
            <a:off x="4679177" y="3877665"/>
            <a:ext cx="1522374" cy="679946"/>
          </a:xfrm>
          <a:prstGeom prst="rect">
            <a:avLst/>
          </a:prstGeom>
        </p:spPr>
      </p:pic>
      <p:pic>
        <p:nvPicPr>
          <p:cNvPr id="49" name="Picture 48">
            <a:extLst>
              <a:ext uri="{FF2B5EF4-FFF2-40B4-BE49-F238E27FC236}">
                <a16:creationId xmlns:a16="http://schemas.microsoft.com/office/drawing/2014/main" id="{73B96DBA-816C-B547-845B-F86D97016BE4}"/>
              </a:ext>
            </a:extLst>
          </p:cNvPr>
          <p:cNvPicPr>
            <a:picLocks noChangeAspect="1"/>
          </p:cNvPicPr>
          <p:nvPr/>
        </p:nvPicPr>
        <p:blipFill>
          <a:blip r:embed="rId4">
            <a:duotone>
              <a:schemeClr val="accent2">
                <a:shade val="45000"/>
                <a:satMod val="135000"/>
              </a:schemeClr>
              <a:prstClr val="white"/>
            </a:duotone>
          </a:blip>
          <a:stretch>
            <a:fillRect/>
          </a:stretch>
        </p:blipFill>
        <p:spPr>
          <a:xfrm>
            <a:off x="3051005" y="4511235"/>
            <a:ext cx="1522374" cy="679946"/>
          </a:xfrm>
          <a:prstGeom prst="rect">
            <a:avLst/>
          </a:prstGeom>
        </p:spPr>
      </p:pic>
      <p:pic>
        <p:nvPicPr>
          <p:cNvPr id="51" name="Picture 50">
            <a:extLst>
              <a:ext uri="{FF2B5EF4-FFF2-40B4-BE49-F238E27FC236}">
                <a16:creationId xmlns:a16="http://schemas.microsoft.com/office/drawing/2014/main" id="{030F3440-EBA3-CE41-92E6-102D579BAEC0}"/>
              </a:ext>
            </a:extLst>
          </p:cNvPr>
          <p:cNvPicPr>
            <a:picLocks noChangeAspect="1"/>
          </p:cNvPicPr>
          <p:nvPr/>
        </p:nvPicPr>
        <p:blipFill>
          <a:blip r:embed="rId4">
            <a:duotone>
              <a:schemeClr val="accent2">
                <a:shade val="45000"/>
                <a:satMod val="135000"/>
              </a:schemeClr>
              <a:prstClr val="white"/>
            </a:duotone>
          </a:blip>
          <a:stretch>
            <a:fillRect/>
          </a:stretch>
        </p:blipFill>
        <p:spPr>
          <a:xfrm>
            <a:off x="4531325" y="1288351"/>
            <a:ext cx="1522374" cy="679946"/>
          </a:xfrm>
          <a:prstGeom prst="rect">
            <a:avLst/>
          </a:prstGeom>
        </p:spPr>
      </p:pic>
      <p:grpSp>
        <p:nvGrpSpPr>
          <p:cNvPr id="7" name="Group 6">
            <a:extLst>
              <a:ext uri="{FF2B5EF4-FFF2-40B4-BE49-F238E27FC236}">
                <a16:creationId xmlns:a16="http://schemas.microsoft.com/office/drawing/2014/main" id="{57F025E9-CB08-DE40-9558-C3339B523FB0}"/>
              </a:ext>
            </a:extLst>
          </p:cNvPr>
          <p:cNvGrpSpPr/>
          <p:nvPr/>
        </p:nvGrpSpPr>
        <p:grpSpPr>
          <a:xfrm>
            <a:off x="6661560" y="556617"/>
            <a:ext cx="1451343" cy="348070"/>
            <a:chOff x="6053699" y="3214280"/>
            <a:chExt cx="1451343" cy="348070"/>
          </a:xfrm>
          <a:solidFill>
            <a:schemeClr val="accent6">
              <a:lumMod val="40000"/>
              <a:lumOff val="60000"/>
            </a:schemeClr>
          </a:solidFill>
        </p:grpSpPr>
        <p:sp>
          <p:nvSpPr>
            <p:cNvPr id="6" name="Rectangle 5">
              <a:extLst>
                <a:ext uri="{FF2B5EF4-FFF2-40B4-BE49-F238E27FC236}">
                  <a16:creationId xmlns:a16="http://schemas.microsoft.com/office/drawing/2014/main" id="{CF109652-48D7-844C-BFE9-F5F063B6A477}"/>
                </a:ext>
              </a:extLst>
            </p:cNvPr>
            <p:cNvSpPr/>
            <p:nvPr/>
          </p:nvSpPr>
          <p:spPr bwMode="auto">
            <a:xfrm>
              <a:off x="6053699" y="3214281"/>
              <a:ext cx="904315" cy="348069"/>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Data</a:t>
              </a:r>
              <a:endParaRPr kumimoji="0" lang="en-US" sz="2000" b="0" i="0" u="none" strike="noStrike" cap="none" normalizeH="0" baseline="0" dirty="0">
                <a:ln>
                  <a:noFill/>
                </a:ln>
                <a:solidFill>
                  <a:schemeClr val="tx1"/>
                </a:solidFill>
                <a:effectLst/>
                <a:latin typeface="Arial" pitchFamily="-65" charset="0"/>
              </a:endParaRPr>
            </a:p>
          </p:txBody>
        </p:sp>
        <p:sp>
          <p:nvSpPr>
            <p:cNvPr id="54" name="Rectangle 53">
              <a:extLst>
                <a:ext uri="{FF2B5EF4-FFF2-40B4-BE49-F238E27FC236}">
                  <a16:creationId xmlns:a16="http://schemas.microsoft.com/office/drawing/2014/main" id="{E91CB59B-AC0B-C14B-BBAC-834674179F5D}"/>
                </a:ext>
              </a:extLst>
            </p:cNvPr>
            <p:cNvSpPr/>
            <p:nvPr/>
          </p:nvSpPr>
          <p:spPr bwMode="auto">
            <a:xfrm>
              <a:off x="6989912" y="3214280"/>
              <a:ext cx="515130" cy="348069"/>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65" charset="0"/>
                </a:rPr>
                <a:t>HDR</a:t>
              </a:r>
            </a:p>
          </p:txBody>
        </p:sp>
      </p:grpSp>
      <p:pic>
        <p:nvPicPr>
          <p:cNvPr id="58" name="Picture 20">
            <a:extLst>
              <a:ext uri="{FF2B5EF4-FFF2-40B4-BE49-F238E27FC236}">
                <a16:creationId xmlns:a16="http://schemas.microsoft.com/office/drawing/2014/main" id="{869DD871-8694-4743-AC33-E2FB9A28860E}"/>
              </a:ext>
            </a:extLst>
          </p:cNvPr>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816735" y="3280542"/>
            <a:ext cx="930180" cy="937096"/>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55" name="Group 54">
            <a:extLst>
              <a:ext uri="{FF2B5EF4-FFF2-40B4-BE49-F238E27FC236}">
                <a16:creationId xmlns:a16="http://schemas.microsoft.com/office/drawing/2014/main" id="{10BEBD05-A944-A24F-9AAF-7A96EF21121D}"/>
              </a:ext>
            </a:extLst>
          </p:cNvPr>
          <p:cNvGrpSpPr/>
          <p:nvPr/>
        </p:nvGrpSpPr>
        <p:grpSpPr>
          <a:xfrm>
            <a:off x="1072172" y="1422993"/>
            <a:ext cx="1451343" cy="348070"/>
            <a:chOff x="6053699" y="3214280"/>
            <a:chExt cx="1451343" cy="348070"/>
          </a:xfrm>
          <a:solidFill>
            <a:schemeClr val="accent6">
              <a:lumMod val="40000"/>
              <a:lumOff val="60000"/>
            </a:schemeClr>
          </a:solidFill>
        </p:grpSpPr>
        <p:sp>
          <p:nvSpPr>
            <p:cNvPr id="56" name="Rectangle 55">
              <a:extLst>
                <a:ext uri="{FF2B5EF4-FFF2-40B4-BE49-F238E27FC236}">
                  <a16:creationId xmlns:a16="http://schemas.microsoft.com/office/drawing/2014/main" id="{FC5CC5C0-DCC3-534F-BA12-B3D348C3DBFB}"/>
                </a:ext>
              </a:extLst>
            </p:cNvPr>
            <p:cNvSpPr/>
            <p:nvPr/>
          </p:nvSpPr>
          <p:spPr bwMode="auto">
            <a:xfrm>
              <a:off x="6053699" y="3214281"/>
              <a:ext cx="904315" cy="348069"/>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Data</a:t>
              </a:r>
              <a:endParaRPr kumimoji="0" lang="en-US" sz="2000" b="0" i="0" u="none" strike="noStrike" cap="none" normalizeH="0" baseline="0" dirty="0">
                <a:ln>
                  <a:noFill/>
                </a:ln>
                <a:solidFill>
                  <a:schemeClr val="tx1"/>
                </a:solidFill>
                <a:effectLst/>
                <a:latin typeface="Arial" pitchFamily="-65" charset="0"/>
              </a:endParaRPr>
            </a:p>
          </p:txBody>
        </p:sp>
        <p:sp>
          <p:nvSpPr>
            <p:cNvPr id="57" name="Rectangle 56">
              <a:extLst>
                <a:ext uri="{FF2B5EF4-FFF2-40B4-BE49-F238E27FC236}">
                  <a16:creationId xmlns:a16="http://schemas.microsoft.com/office/drawing/2014/main" id="{197FBD05-99DD-2F46-9FCD-58256DC12240}"/>
                </a:ext>
              </a:extLst>
            </p:cNvPr>
            <p:cNvSpPr/>
            <p:nvPr/>
          </p:nvSpPr>
          <p:spPr bwMode="auto">
            <a:xfrm>
              <a:off x="6989912" y="3214280"/>
              <a:ext cx="515130" cy="348069"/>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65" charset="0"/>
                </a:rPr>
                <a:t>HDR</a:t>
              </a:r>
            </a:p>
          </p:txBody>
        </p:sp>
      </p:grpSp>
      <p:sp>
        <p:nvSpPr>
          <p:cNvPr id="8" name="TextBox 7">
            <a:extLst>
              <a:ext uri="{FF2B5EF4-FFF2-40B4-BE49-F238E27FC236}">
                <a16:creationId xmlns:a16="http://schemas.microsoft.com/office/drawing/2014/main" id="{463D4FB5-20BB-C247-B574-E1E6D152AEB7}"/>
              </a:ext>
            </a:extLst>
          </p:cNvPr>
          <p:cNvSpPr txBox="1"/>
          <p:nvPr/>
        </p:nvSpPr>
        <p:spPr>
          <a:xfrm>
            <a:off x="4450015" y="1935847"/>
            <a:ext cx="4628190" cy="1323439"/>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none" rtlCol="0">
            <a:spAutoFit/>
          </a:bodyPr>
          <a:lstStyle/>
          <a:p>
            <a:r>
              <a:rPr lang="en-US" b="1" dirty="0"/>
              <a:t>Benefits of NFV</a:t>
            </a:r>
            <a:endParaRPr lang="en-US" dirty="0"/>
          </a:p>
          <a:p>
            <a:r>
              <a:rPr lang="en-US" dirty="0"/>
              <a:t>Moves expensive hardware to software</a:t>
            </a:r>
          </a:p>
          <a:p>
            <a:r>
              <a:rPr lang="en-US" dirty="0"/>
              <a:t>Easier to scale out on demand</a:t>
            </a:r>
          </a:p>
          <a:p>
            <a:r>
              <a:rPr lang="en-US" dirty="0"/>
              <a:t>Easier to add new functions over time</a:t>
            </a:r>
          </a:p>
        </p:txBody>
      </p:sp>
    </p:spTree>
    <p:extLst>
      <p:ext uri="{BB962C8B-B14F-4D97-AF65-F5344CB8AC3E}">
        <p14:creationId xmlns:p14="http://schemas.microsoft.com/office/powerpoint/2010/main" val="8848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0" presetClass="path" presetSubtype="0" accel="50000" decel="50000" fill="hold" grpId="0" nodeType="withEffect">
                                  <p:stCondLst>
                                    <p:cond delay="0"/>
                                  </p:stCondLst>
                                  <p:childTnLst>
                                    <p:animMotion origin="layout" path="M 0 0 L -0.61042 0.07222 " pathEditMode="relative" ptsTypes="AA">
                                      <p:cBhvr>
                                        <p:cTn id="15" dur="1000" fill="hold"/>
                                        <p:tgtEl>
                                          <p:spTgt spid="30"/>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1718 0.00277 C -0.08055 0.06728 -0.14392 0.13179 -0.24739 0.15956 C -0.35087 0.18765 -0.63802 0.17006 -0.63802 0.17006 L -0.63802 0.17006 " pathEditMode="relative" ptsTypes="AAAA">
                                      <p:cBhvr>
                                        <p:cTn id="23" dur="1000" fill="hold"/>
                                        <p:tgtEl>
                                          <p:spTgt spid="7"/>
                                        </p:tgtEl>
                                        <p:attrNameLst>
                                          <p:attrName>ppt_x</p:attrName>
                                          <p:attrName>ppt_y</p:attrName>
                                        </p:attrNameLst>
                                      </p:cBhvr>
                                    </p:animMotion>
                                  </p:childTnLst>
                                  <p:subTnLst>
                                    <p:set>
                                      <p:cBhvr override="childStyle">
                                        <p:cTn dur="1" fill="hold" display="0" masterRel="sameClick" afterEffect="1">
                                          <p:stCondLst>
                                            <p:cond evt="end" delay="0">
                                              <p:tn val="22"/>
                                            </p:cond>
                                          </p:stCondLst>
                                        </p:cTn>
                                        <p:tgtEl>
                                          <p:spTgt spid="7"/>
                                        </p:tgtEl>
                                        <p:attrNameLst>
                                          <p:attrName>style.visibility</p:attrName>
                                        </p:attrNameLst>
                                      </p:cBhvr>
                                      <p:to>
                                        <p:strVal val="hidden"/>
                                      </p:to>
                                    </p:set>
                                  </p:sub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0.00121 0.0034 C 0.15607 -0.02037 0.31094 -0.04444 0.34878 0.00155 C 0.38663 0.04723 0.21857 0.19846 0.22795 0.27871 C 0.23715 0.35865 0.34375 0.45926 0.40469 0.48118 C 0.46545 0.5034 0.52916 0.4571 0.59305 0.41081 " pathEditMode="relative" ptsTypes="AAAAA">
                                      <p:cBhvr>
                                        <p:cTn id="29" dur="2000" fill="hold"/>
                                        <p:tgtEl>
                                          <p:spTgt spid="55"/>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FEC-7B3F-9840-A7E0-414019DF6398}"/>
              </a:ext>
            </a:extLst>
          </p:cNvPr>
          <p:cNvSpPr>
            <a:spLocks noGrp="1"/>
          </p:cNvSpPr>
          <p:nvPr>
            <p:ph type="title"/>
          </p:nvPr>
        </p:nvSpPr>
        <p:spPr/>
        <p:txBody>
          <a:bodyPr/>
          <a:lstStyle/>
          <a:p>
            <a:r>
              <a:rPr lang="en-US" dirty="0"/>
              <a:t>Learning goals of this class</a:t>
            </a:r>
          </a:p>
        </p:txBody>
      </p:sp>
      <p:sp>
        <p:nvSpPr>
          <p:cNvPr id="3" name="Content Placeholder 2">
            <a:extLst>
              <a:ext uri="{FF2B5EF4-FFF2-40B4-BE49-F238E27FC236}">
                <a16:creationId xmlns:a16="http://schemas.microsoft.com/office/drawing/2014/main" id="{59F4BD15-9424-7947-84D8-67230748F798}"/>
              </a:ext>
            </a:extLst>
          </p:cNvPr>
          <p:cNvSpPr>
            <a:spLocks noGrp="1"/>
          </p:cNvSpPr>
          <p:nvPr>
            <p:ph idx="1"/>
          </p:nvPr>
        </p:nvSpPr>
        <p:spPr/>
        <p:txBody>
          <a:bodyPr/>
          <a:lstStyle/>
          <a:p>
            <a:r>
              <a:rPr lang="en-US" dirty="0"/>
              <a:t>To learn how </a:t>
            </a:r>
            <a:r>
              <a:rPr lang="en-US" dirty="0">
                <a:solidFill>
                  <a:srgbClr val="FF0000"/>
                </a:solidFill>
              </a:rPr>
              <a:t>tags, tunnels and translation </a:t>
            </a:r>
            <a:r>
              <a:rPr lang="en-US" dirty="0"/>
              <a:t>can be used to provide new </a:t>
            </a:r>
            <a:r>
              <a:rPr lang="en-US" dirty="0">
                <a:solidFill>
                  <a:srgbClr val="FF0000"/>
                </a:solidFill>
              </a:rPr>
              <a:t>abstractions</a:t>
            </a:r>
            <a:r>
              <a:rPr lang="en-US" dirty="0"/>
              <a:t> in a network.</a:t>
            </a:r>
          </a:p>
          <a:p>
            <a:r>
              <a:rPr lang="en-US" dirty="0"/>
              <a:t>To learn about the </a:t>
            </a:r>
            <a:r>
              <a:rPr lang="en-US" dirty="0">
                <a:solidFill>
                  <a:srgbClr val="FF0000"/>
                </a:solidFill>
              </a:rPr>
              <a:t>match + action </a:t>
            </a:r>
            <a:r>
              <a:rPr lang="en-US" dirty="0"/>
              <a:t>abstraction</a:t>
            </a:r>
          </a:p>
          <a:p>
            <a:r>
              <a:rPr lang="en-US" dirty="0"/>
              <a:t>To learn about three examples: </a:t>
            </a:r>
            <a:br>
              <a:rPr lang="en-US" dirty="0"/>
            </a:br>
            <a:r>
              <a:rPr lang="en-US" dirty="0"/>
              <a:t>Virtual LANs (VLANs), VPNs, and NATs.</a:t>
            </a:r>
          </a:p>
          <a:p>
            <a:r>
              <a:rPr lang="en-US" dirty="0"/>
              <a:t>To learn what </a:t>
            </a:r>
            <a:r>
              <a:rPr lang="en-US" dirty="0">
                <a:solidFill>
                  <a:srgbClr val="FF0000"/>
                </a:solidFill>
              </a:rPr>
              <a:t>network virtualization </a:t>
            </a:r>
            <a:r>
              <a:rPr lang="en-US" dirty="0"/>
              <a:t>is.</a:t>
            </a:r>
          </a:p>
          <a:p>
            <a:r>
              <a:rPr lang="en-US" dirty="0"/>
              <a:t>To learn how overlay network virtualization works.</a:t>
            </a:r>
          </a:p>
          <a:p>
            <a:r>
              <a:rPr lang="en-US" dirty="0"/>
              <a:t>To learn what </a:t>
            </a:r>
            <a:r>
              <a:rPr lang="en-US" dirty="0">
                <a:solidFill>
                  <a:srgbClr val="FF0000"/>
                </a:solidFill>
              </a:rPr>
              <a:t>network function virtualization </a:t>
            </a:r>
            <a:r>
              <a:rPr lang="en-US" dirty="0"/>
              <a:t>(NFV) is.</a:t>
            </a:r>
          </a:p>
          <a:p>
            <a:endParaRPr lang="en-US" dirty="0"/>
          </a:p>
        </p:txBody>
      </p:sp>
      <p:sp>
        <p:nvSpPr>
          <p:cNvPr id="4" name="Slide Number Placeholder 3">
            <a:extLst>
              <a:ext uri="{FF2B5EF4-FFF2-40B4-BE49-F238E27FC236}">
                <a16:creationId xmlns:a16="http://schemas.microsoft.com/office/drawing/2014/main" id="{430822F3-7F68-F24B-B1E6-03C772BB2B6E}"/>
              </a:ext>
            </a:extLst>
          </p:cNvPr>
          <p:cNvSpPr>
            <a:spLocks noGrp="1"/>
          </p:cNvSpPr>
          <p:nvPr>
            <p:ph type="sldNum" sz="quarter" idx="10"/>
          </p:nvPr>
        </p:nvSpPr>
        <p:spPr/>
        <p:txBody>
          <a:bodyPr/>
          <a:lstStyle/>
          <a:p>
            <a:fld id="{5328B5F4-9676-1D47-98AA-AF6FFDAECEFB}" type="slidenum">
              <a:rPr lang="en-US" altLang="en-US" smtClean="0"/>
              <a:pPr/>
              <a:t>29</a:t>
            </a:fld>
            <a:endParaRPr lang="en-US" altLang="en-US"/>
          </a:p>
        </p:txBody>
      </p:sp>
      <p:pic>
        <p:nvPicPr>
          <p:cNvPr id="5" name="Picture 4">
            <a:extLst>
              <a:ext uri="{FF2B5EF4-FFF2-40B4-BE49-F238E27FC236}">
                <a16:creationId xmlns:a16="http://schemas.microsoft.com/office/drawing/2014/main" id="{30696F6C-7766-DA49-BF3E-9E507A820358}"/>
              </a:ext>
            </a:extLst>
          </p:cNvPr>
          <p:cNvPicPr>
            <a:picLocks noChangeAspect="1"/>
          </p:cNvPicPr>
          <p:nvPr/>
        </p:nvPicPr>
        <p:blipFill>
          <a:blip r:embed="rId3"/>
          <a:stretch>
            <a:fillRect/>
          </a:stretch>
        </p:blipFill>
        <p:spPr>
          <a:xfrm>
            <a:off x="0" y="1063625"/>
            <a:ext cx="800454" cy="755211"/>
          </a:xfrm>
          <a:prstGeom prst="rect">
            <a:avLst/>
          </a:prstGeom>
        </p:spPr>
      </p:pic>
      <p:pic>
        <p:nvPicPr>
          <p:cNvPr id="6" name="Picture 5">
            <a:extLst>
              <a:ext uri="{FF2B5EF4-FFF2-40B4-BE49-F238E27FC236}">
                <a16:creationId xmlns:a16="http://schemas.microsoft.com/office/drawing/2014/main" id="{039E72F4-F319-C042-8B9B-C2192389A50F}"/>
              </a:ext>
            </a:extLst>
          </p:cNvPr>
          <p:cNvPicPr>
            <a:picLocks noChangeAspect="1"/>
          </p:cNvPicPr>
          <p:nvPr/>
        </p:nvPicPr>
        <p:blipFill>
          <a:blip r:embed="rId3"/>
          <a:stretch>
            <a:fillRect/>
          </a:stretch>
        </p:blipFill>
        <p:spPr>
          <a:xfrm>
            <a:off x="0" y="1866461"/>
            <a:ext cx="800454" cy="755211"/>
          </a:xfrm>
          <a:prstGeom prst="rect">
            <a:avLst/>
          </a:prstGeom>
        </p:spPr>
      </p:pic>
      <p:pic>
        <p:nvPicPr>
          <p:cNvPr id="7" name="Picture 6">
            <a:extLst>
              <a:ext uri="{FF2B5EF4-FFF2-40B4-BE49-F238E27FC236}">
                <a16:creationId xmlns:a16="http://schemas.microsoft.com/office/drawing/2014/main" id="{E96A3234-3658-CE4D-97E4-70FB8565326C}"/>
              </a:ext>
            </a:extLst>
          </p:cNvPr>
          <p:cNvPicPr>
            <a:picLocks noChangeAspect="1"/>
          </p:cNvPicPr>
          <p:nvPr/>
        </p:nvPicPr>
        <p:blipFill>
          <a:blip r:embed="rId3"/>
          <a:stretch>
            <a:fillRect/>
          </a:stretch>
        </p:blipFill>
        <p:spPr>
          <a:xfrm>
            <a:off x="0" y="2571750"/>
            <a:ext cx="800454" cy="755211"/>
          </a:xfrm>
          <a:prstGeom prst="rect">
            <a:avLst/>
          </a:prstGeom>
        </p:spPr>
      </p:pic>
      <p:pic>
        <p:nvPicPr>
          <p:cNvPr id="8" name="Picture 7">
            <a:extLst>
              <a:ext uri="{FF2B5EF4-FFF2-40B4-BE49-F238E27FC236}">
                <a16:creationId xmlns:a16="http://schemas.microsoft.com/office/drawing/2014/main" id="{088148A6-8B9D-9849-97E6-4EC737A87D46}"/>
              </a:ext>
            </a:extLst>
          </p:cNvPr>
          <p:cNvPicPr>
            <a:picLocks noChangeAspect="1"/>
          </p:cNvPicPr>
          <p:nvPr/>
        </p:nvPicPr>
        <p:blipFill>
          <a:blip r:embed="rId3"/>
          <a:stretch>
            <a:fillRect/>
          </a:stretch>
        </p:blipFill>
        <p:spPr>
          <a:xfrm>
            <a:off x="0" y="3344900"/>
            <a:ext cx="800454" cy="755211"/>
          </a:xfrm>
          <a:prstGeom prst="rect">
            <a:avLst/>
          </a:prstGeom>
        </p:spPr>
      </p:pic>
      <p:pic>
        <p:nvPicPr>
          <p:cNvPr id="9" name="Picture 8">
            <a:extLst>
              <a:ext uri="{FF2B5EF4-FFF2-40B4-BE49-F238E27FC236}">
                <a16:creationId xmlns:a16="http://schemas.microsoft.com/office/drawing/2014/main" id="{7D5282A7-9B10-6647-83AB-EECE44A717C7}"/>
              </a:ext>
            </a:extLst>
          </p:cNvPr>
          <p:cNvPicPr>
            <a:picLocks noChangeAspect="1"/>
          </p:cNvPicPr>
          <p:nvPr/>
        </p:nvPicPr>
        <p:blipFill>
          <a:blip r:embed="rId3"/>
          <a:stretch>
            <a:fillRect/>
          </a:stretch>
        </p:blipFill>
        <p:spPr>
          <a:xfrm>
            <a:off x="-14177" y="4013196"/>
            <a:ext cx="800454" cy="755211"/>
          </a:xfrm>
          <a:prstGeom prst="rect">
            <a:avLst/>
          </a:prstGeom>
        </p:spPr>
      </p:pic>
    </p:spTree>
    <p:extLst>
      <p:ext uri="{BB962C8B-B14F-4D97-AF65-F5344CB8AC3E}">
        <p14:creationId xmlns:p14="http://schemas.microsoft.com/office/powerpoint/2010/main" val="311181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FEC-7B3F-9840-A7E0-414019DF6398}"/>
              </a:ext>
            </a:extLst>
          </p:cNvPr>
          <p:cNvSpPr>
            <a:spLocks noGrp="1"/>
          </p:cNvSpPr>
          <p:nvPr>
            <p:ph type="title"/>
          </p:nvPr>
        </p:nvSpPr>
        <p:spPr/>
        <p:txBody>
          <a:bodyPr/>
          <a:lstStyle/>
          <a:p>
            <a:r>
              <a:rPr lang="en-US" dirty="0"/>
              <a:t>Learning goals of this class</a:t>
            </a:r>
          </a:p>
        </p:txBody>
      </p:sp>
      <p:sp>
        <p:nvSpPr>
          <p:cNvPr id="3" name="Content Placeholder 2">
            <a:extLst>
              <a:ext uri="{FF2B5EF4-FFF2-40B4-BE49-F238E27FC236}">
                <a16:creationId xmlns:a16="http://schemas.microsoft.com/office/drawing/2014/main" id="{59F4BD15-9424-7947-84D8-67230748F798}"/>
              </a:ext>
            </a:extLst>
          </p:cNvPr>
          <p:cNvSpPr>
            <a:spLocks noGrp="1"/>
          </p:cNvSpPr>
          <p:nvPr>
            <p:ph idx="1"/>
          </p:nvPr>
        </p:nvSpPr>
        <p:spPr/>
        <p:txBody>
          <a:bodyPr/>
          <a:lstStyle/>
          <a:p>
            <a:r>
              <a:rPr lang="en-US" dirty="0"/>
              <a:t>To learn how </a:t>
            </a:r>
            <a:r>
              <a:rPr lang="en-US" dirty="0">
                <a:solidFill>
                  <a:srgbClr val="FF0000"/>
                </a:solidFill>
              </a:rPr>
              <a:t>tags, tunnels and translation </a:t>
            </a:r>
            <a:r>
              <a:rPr lang="en-US" dirty="0"/>
              <a:t>can be used to provide new </a:t>
            </a:r>
            <a:r>
              <a:rPr lang="en-US" dirty="0">
                <a:solidFill>
                  <a:srgbClr val="FF0000"/>
                </a:solidFill>
              </a:rPr>
              <a:t>abstractions</a:t>
            </a:r>
            <a:r>
              <a:rPr lang="en-US" dirty="0"/>
              <a:t> in a network.</a:t>
            </a:r>
          </a:p>
          <a:p>
            <a:r>
              <a:rPr lang="en-US" dirty="0"/>
              <a:t>To learn about the </a:t>
            </a:r>
            <a:r>
              <a:rPr lang="en-US" dirty="0">
                <a:solidFill>
                  <a:srgbClr val="FF0000"/>
                </a:solidFill>
              </a:rPr>
              <a:t>match + action </a:t>
            </a:r>
            <a:r>
              <a:rPr lang="en-US" dirty="0"/>
              <a:t>abstraction</a:t>
            </a:r>
          </a:p>
          <a:p>
            <a:r>
              <a:rPr lang="en-US" dirty="0"/>
              <a:t>To learn about three examples: </a:t>
            </a:r>
            <a:br>
              <a:rPr lang="en-US" dirty="0"/>
            </a:br>
            <a:r>
              <a:rPr lang="en-US" dirty="0"/>
              <a:t>Virtual LANs (VLANs), VPNs, and NATs.</a:t>
            </a:r>
          </a:p>
          <a:p>
            <a:r>
              <a:rPr lang="en-US" dirty="0"/>
              <a:t>To learn what </a:t>
            </a:r>
            <a:r>
              <a:rPr lang="en-US" dirty="0">
                <a:solidFill>
                  <a:srgbClr val="FF0000"/>
                </a:solidFill>
              </a:rPr>
              <a:t>network virtualization </a:t>
            </a:r>
            <a:r>
              <a:rPr lang="en-US" dirty="0"/>
              <a:t>is.</a:t>
            </a:r>
          </a:p>
          <a:p>
            <a:r>
              <a:rPr lang="en-US" dirty="0"/>
              <a:t>To learn how overlay network virtualization works.</a:t>
            </a:r>
          </a:p>
          <a:p>
            <a:r>
              <a:rPr lang="en-US" dirty="0"/>
              <a:t>To learn what </a:t>
            </a:r>
            <a:r>
              <a:rPr lang="en-US" dirty="0">
                <a:solidFill>
                  <a:srgbClr val="FF0000"/>
                </a:solidFill>
              </a:rPr>
              <a:t>network function virtualization </a:t>
            </a:r>
            <a:r>
              <a:rPr lang="en-US" dirty="0"/>
              <a:t>(NFV) is.</a:t>
            </a:r>
          </a:p>
          <a:p>
            <a:endParaRPr lang="en-US" dirty="0"/>
          </a:p>
        </p:txBody>
      </p:sp>
      <p:sp>
        <p:nvSpPr>
          <p:cNvPr id="4" name="Slide Number Placeholder 3">
            <a:extLst>
              <a:ext uri="{FF2B5EF4-FFF2-40B4-BE49-F238E27FC236}">
                <a16:creationId xmlns:a16="http://schemas.microsoft.com/office/drawing/2014/main" id="{430822F3-7F68-F24B-B1E6-03C772BB2B6E}"/>
              </a:ext>
            </a:extLst>
          </p:cNvPr>
          <p:cNvSpPr>
            <a:spLocks noGrp="1"/>
          </p:cNvSpPr>
          <p:nvPr>
            <p:ph type="sldNum" sz="quarter" idx="10"/>
          </p:nvPr>
        </p:nvSpPr>
        <p:spPr/>
        <p:txBody>
          <a:bodyPr/>
          <a:lstStyle/>
          <a:p>
            <a:fld id="{5328B5F4-9676-1D47-98AA-AF6FFDAECEFB}" type="slidenum">
              <a:rPr lang="en-US" altLang="en-US" smtClean="0"/>
              <a:pPr/>
              <a:t>3</a:t>
            </a:fld>
            <a:endParaRPr lang="en-US" altLang="en-US"/>
          </a:p>
        </p:txBody>
      </p:sp>
    </p:spTree>
    <p:extLst>
      <p:ext uri="{BB962C8B-B14F-4D97-AF65-F5344CB8AC3E}">
        <p14:creationId xmlns:p14="http://schemas.microsoft.com/office/powerpoint/2010/main" val="3390626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D237E50-F3D3-464D-8CE2-2C5FFD2C163A}"/>
              </a:ext>
            </a:extLst>
          </p:cNvPr>
          <p:cNvSpPr>
            <a:spLocks noGrp="1" noChangeArrowheads="1"/>
          </p:cNvSpPr>
          <p:nvPr>
            <p:ph type="ctrTitle"/>
          </p:nvPr>
        </p:nvSpPr>
        <p:spPr>
          <a:xfrm>
            <a:off x="685800" y="1598613"/>
            <a:ext cx="7772400" cy="1101725"/>
          </a:xfrm>
        </p:spPr>
        <p:txBody>
          <a:bodyPr/>
          <a:lstStyle/>
          <a:p>
            <a:r>
              <a:rPr lang="en-US" altLang="en-US" dirty="0">
                <a:ea typeface="ＭＳ Ｐゴシック" panose="020B0600070205080204" pitchFamily="34" charset="-128"/>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0289-AFE1-B244-904E-8ED7DAEC4155}"/>
              </a:ext>
            </a:extLst>
          </p:cNvPr>
          <p:cNvSpPr>
            <a:spLocks noGrp="1"/>
          </p:cNvSpPr>
          <p:nvPr>
            <p:ph type="ctrTitle"/>
          </p:nvPr>
        </p:nvSpPr>
        <p:spPr/>
        <p:txBody>
          <a:bodyPr/>
          <a:lstStyle/>
          <a:p>
            <a:r>
              <a:rPr lang="en-US" dirty="0"/>
              <a:t>What do we mean by an </a:t>
            </a:r>
            <a:r>
              <a:rPr lang="en-US" dirty="0">
                <a:solidFill>
                  <a:srgbClr val="C00000"/>
                </a:solidFill>
              </a:rPr>
              <a:t>abstraction</a:t>
            </a:r>
            <a:r>
              <a:rPr lang="en-US" dirty="0"/>
              <a:t>?</a:t>
            </a:r>
          </a:p>
        </p:txBody>
      </p:sp>
      <p:sp>
        <p:nvSpPr>
          <p:cNvPr id="3" name="Subtitle 2">
            <a:extLst>
              <a:ext uri="{FF2B5EF4-FFF2-40B4-BE49-F238E27FC236}">
                <a16:creationId xmlns:a16="http://schemas.microsoft.com/office/drawing/2014/main" id="{CAA80021-85A2-8F4E-A20D-9E7DDD245AD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9831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7061316" y="1575215"/>
            <a:ext cx="2058765" cy="1453388"/>
          </a:xfrm>
          <a:prstGeom prst="rect">
            <a:avLst/>
          </a:prstGeom>
        </p:spPr>
      </p:pic>
      <p:cxnSp>
        <p:nvCxnSpPr>
          <p:cNvPr id="33" name="Straight Arrow Connector 32"/>
          <p:cNvCxnSpPr/>
          <p:nvPr/>
        </p:nvCxnSpPr>
        <p:spPr>
          <a:xfrm flipH="1">
            <a:off x="1692086" y="2301909"/>
            <a:ext cx="5318910" cy="0"/>
          </a:xfrm>
          <a:prstGeom prst="straightConnector1">
            <a:avLst/>
          </a:prstGeom>
          <a:ln w="38100" cmpd="sng">
            <a:solidFill>
              <a:schemeClr val="tx1">
                <a:lumMod val="65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6704511" y="2162823"/>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51" name="Rectangle 50"/>
          <p:cNvSpPr/>
          <p:nvPr/>
        </p:nvSpPr>
        <p:spPr>
          <a:xfrm>
            <a:off x="6712641" y="2161279"/>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52" name="Rectangle 51"/>
          <p:cNvSpPr/>
          <p:nvPr/>
        </p:nvSpPr>
        <p:spPr>
          <a:xfrm>
            <a:off x="6711091" y="2159736"/>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53" name="Rectangle 52"/>
          <p:cNvSpPr/>
          <p:nvPr/>
        </p:nvSpPr>
        <p:spPr>
          <a:xfrm>
            <a:off x="6709542" y="2158192"/>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54" name="Rectangle 53"/>
          <p:cNvSpPr/>
          <p:nvPr/>
        </p:nvSpPr>
        <p:spPr>
          <a:xfrm>
            <a:off x="6707991" y="2156648"/>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grpSp>
        <p:nvGrpSpPr>
          <p:cNvPr id="63" name="Group 62"/>
          <p:cNvGrpSpPr/>
          <p:nvPr/>
        </p:nvGrpSpPr>
        <p:grpSpPr>
          <a:xfrm>
            <a:off x="900243" y="2545736"/>
            <a:ext cx="7356826" cy="2053666"/>
            <a:chOff x="1440388" y="4073178"/>
            <a:chExt cx="11770921" cy="3285866"/>
          </a:xfrm>
        </p:grpSpPr>
        <p:cxnSp>
          <p:nvCxnSpPr>
            <p:cNvPr id="58" name="Straight Connector 57"/>
            <p:cNvCxnSpPr>
              <a:endCxn id="5" idx="0"/>
            </p:cNvCxnSpPr>
            <p:nvPr/>
          </p:nvCxnSpPr>
          <p:spPr>
            <a:xfrm>
              <a:off x="1705914" y="4073178"/>
              <a:ext cx="0" cy="156931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6962465" y="5124530"/>
              <a:ext cx="1678078" cy="573611"/>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11" name="Straight Connector 10"/>
            <p:cNvCxnSpPr>
              <a:stCxn id="5" idx="6"/>
              <a:endCxn id="4"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Can 3"/>
            <p:cNvSpPr/>
            <p:nvPr/>
          </p:nvSpPr>
          <p:spPr>
            <a:xfrm>
              <a:off x="3271140" y="5621087"/>
              <a:ext cx="1678078" cy="573611"/>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16" name="Straight Connector 15"/>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8"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Can 27"/>
            <p:cNvSpPr/>
            <p:nvPr/>
          </p:nvSpPr>
          <p:spPr>
            <a:xfrm>
              <a:off x="9515455" y="6075553"/>
              <a:ext cx="1678078" cy="573611"/>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29" name="Straight Connector 28"/>
            <p:cNvCxnSpPr>
              <a:stCxn id="2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5467031" y="6785433"/>
              <a:ext cx="1678078" cy="573611"/>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47" name="Straight Connector 46"/>
            <p:cNvCxnSpPr>
              <a:stCxn id="9" idx="2"/>
              <a:endCxn id="28"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681821" y="6121526"/>
              <a:ext cx="529488" cy="496558"/>
            </a:xfrm>
            <a:prstGeom prst="ellipse">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5" name="Oval 4"/>
            <p:cNvSpPr/>
            <p:nvPr/>
          </p:nvSpPr>
          <p:spPr>
            <a:xfrm>
              <a:off x="1440388" y="5642490"/>
              <a:ext cx="531051" cy="49655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44" dirty="0">
                <a:solidFill>
                  <a:srgbClr val="FFFFFF"/>
                </a:solidFill>
              </a:endParaRPr>
            </a:p>
          </p:txBody>
        </p:sp>
        <p:cxnSp>
          <p:nvCxnSpPr>
            <p:cNvPr id="59" name="Straight Connector 58"/>
            <p:cNvCxnSpPr>
              <a:stCxn id="18" idx="2"/>
              <a:endCxn id="9" idx="0"/>
            </p:cNvCxnSpPr>
            <p:nvPr/>
          </p:nvCxnSpPr>
          <p:spPr>
            <a:xfrm>
              <a:off x="12945117" y="4845764"/>
              <a:ext cx="1448" cy="127576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6149" b="89968" l="5950" r="95800"/>
                    </a14:imgEffect>
                  </a14:imgLayer>
                </a14:imgProps>
              </a:ext>
            </a:extLst>
          </a:blip>
          <a:stretch>
            <a:fillRect/>
          </a:stretch>
        </p:blipFill>
        <p:spPr>
          <a:xfrm flipH="1">
            <a:off x="321493" y="1937904"/>
            <a:ext cx="1492194" cy="837578"/>
          </a:xfrm>
          <a:prstGeom prst="rect">
            <a:avLst/>
          </a:prstGeom>
        </p:spPr>
      </p:pic>
      <p:sp>
        <p:nvSpPr>
          <p:cNvPr id="30" name="Rectangle 29"/>
          <p:cNvSpPr/>
          <p:nvPr/>
        </p:nvSpPr>
        <p:spPr>
          <a:xfrm>
            <a:off x="1091293" y="2156648"/>
            <a:ext cx="600793" cy="276716"/>
          </a:xfrm>
          <a:prstGeom prst="rect">
            <a:avLst/>
          </a:prstGeom>
          <a:solidFill>
            <a:schemeClr val="bg1">
              <a:alpha val="74000"/>
            </a:schemeClr>
          </a:solid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2" name="TextBox 1">
            <a:extLst>
              <a:ext uri="{FF2B5EF4-FFF2-40B4-BE49-F238E27FC236}">
                <a16:creationId xmlns:a16="http://schemas.microsoft.com/office/drawing/2014/main" id="{D505ECCA-690D-BF43-8178-C4F3208E9623}"/>
              </a:ext>
            </a:extLst>
          </p:cNvPr>
          <p:cNvSpPr txBox="1"/>
          <p:nvPr/>
        </p:nvSpPr>
        <p:spPr>
          <a:xfrm>
            <a:off x="508547" y="1989152"/>
            <a:ext cx="423514" cy="523220"/>
          </a:xfrm>
          <a:prstGeom prst="rect">
            <a:avLst/>
          </a:prstGeom>
          <a:noFill/>
        </p:spPr>
        <p:txBody>
          <a:bodyPr wrap="none" rtlCol="0">
            <a:spAutoFit/>
          </a:bodyPr>
          <a:lstStyle/>
          <a:p>
            <a:r>
              <a:rPr lang="en-US" sz="2800" dirty="0"/>
              <a:t>A</a:t>
            </a:r>
          </a:p>
        </p:txBody>
      </p:sp>
      <p:sp>
        <p:nvSpPr>
          <p:cNvPr id="31" name="TextBox 30">
            <a:extLst>
              <a:ext uri="{FF2B5EF4-FFF2-40B4-BE49-F238E27FC236}">
                <a16:creationId xmlns:a16="http://schemas.microsoft.com/office/drawing/2014/main" id="{ACEC9A0B-DBBB-5D46-9951-4AC5A34F722B}"/>
              </a:ext>
            </a:extLst>
          </p:cNvPr>
          <p:cNvSpPr txBox="1"/>
          <p:nvPr/>
        </p:nvSpPr>
        <p:spPr>
          <a:xfrm>
            <a:off x="6637802" y="1536767"/>
            <a:ext cx="423514" cy="523220"/>
          </a:xfrm>
          <a:prstGeom prst="rect">
            <a:avLst/>
          </a:prstGeom>
          <a:noFill/>
        </p:spPr>
        <p:txBody>
          <a:bodyPr wrap="none" rtlCol="0">
            <a:spAutoFit/>
          </a:bodyPr>
          <a:lstStyle/>
          <a:p>
            <a:r>
              <a:rPr lang="en-US" sz="2800" dirty="0"/>
              <a:t>B</a:t>
            </a:r>
          </a:p>
        </p:txBody>
      </p:sp>
      <p:sp>
        <p:nvSpPr>
          <p:cNvPr id="3" name="Title 2">
            <a:extLst>
              <a:ext uri="{FF2B5EF4-FFF2-40B4-BE49-F238E27FC236}">
                <a16:creationId xmlns:a16="http://schemas.microsoft.com/office/drawing/2014/main" id="{FEBF84C0-A7C3-2645-9919-515B14C64448}"/>
              </a:ext>
            </a:extLst>
          </p:cNvPr>
          <p:cNvSpPr>
            <a:spLocks noGrp="1"/>
          </p:cNvSpPr>
          <p:nvPr>
            <p:ph type="title"/>
          </p:nvPr>
        </p:nvSpPr>
        <p:spPr/>
        <p:txBody>
          <a:bodyPr/>
          <a:lstStyle/>
          <a:p>
            <a:r>
              <a:rPr lang="en-US" dirty="0"/>
              <a:t>Example: IP datagram delivery</a:t>
            </a:r>
          </a:p>
        </p:txBody>
      </p:sp>
    </p:spTree>
    <p:extLst>
      <p:ext uri="{BB962C8B-B14F-4D97-AF65-F5344CB8AC3E}">
        <p14:creationId xmlns:p14="http://schemas.microsoft.com/office/powerpoint/2010/main" val="139073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0" presetClass="path" presetSubtype="0" decel="50000" fill="hold" grpId="1" nodeType="withEffect">
                                  <p:stCondLst>
                                    <p:cond delay="0"/>
                                  </p:stCondLst>
                                  <p:childTnLst>
                                    <p:animMotion origin="layout" path="M 1.5625E-6 -5.55556E-7 L 0.61387 0.00122 " pathEditMode="relative" rAng="0" ptsTypes="AA">
                                      <p:cBhvr>
                                        <p:cTn id="18" dur="1000" fill="hold"/>
                                        <p:tgtEl>
                                          <p:spTgt spid="30"/>
                                        </p:tgtEl>
                                        <p:attrNameLst>
                                          <p:attrName>ppt_x</p:attrName>
                                          <p:attrName>ppt_y</p:attrName>
                                        </p:attrNameLst>
                                      </p:cBhvr>
                                      <p:rCtr x="32334" y="-156"/>
                                    </p:animMotion>
                                  </p:childTnLst>
                                  <p:subTnLst>
                                    <p:set>
                                      <p:cBhvr override="childStyle">
                                        <p:cTn dur="1" fill="hold" display="0" masterRel="sameClick" afterEffect="1">
                                          <p:stCondLst>
                                            <p:cond evt="end" delay="0">
                                              <p:tn val="17"/>
                                            </p:cond>
                                          </p:stCondLst>
                                        </p:cTn>
                                        <p:tgtEl>
                                          <p:spTgt spid="3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0" presetClass="path" presetSubtype="0" decel="50000" fill="hold" grpId="1" nodeType="withEffect">
                                  <p:stCondLst>
                                    <p:cond delay="0"/>
                                  </p:stCondLst>
                                  <p:childTnLst>
                                    <p:animMotion origin="layout" path="M 0 0 L -0.58937 -0.00367 " pathEditMode="relative" ptsTypes="AA">
                                      <p:cBhvr>
                                        <p:cTn id="28" dur="1000" fill="hold"/>
                                        <p:tgtEl>
                                          <p:spTgt spid="49"/>
                                        </p:tgtEl>
                                        <p:attrNameLst>
                                          <p:attrName>ppt_x</p:attrName>
                                          <p:attrName>ppt_y</p:attrName>
                                        </p:attrNameLst>
                                      </p:cBhvr>
                                    </p:animMotion>
                                  </p:childTnLst>
                                  <p:subTnLst>
                                    <p:set>
                                      <p:cBhvr override="childStyle">
                                        <p:cTn dur="1" fill="hold" display="0" masterRel="sameClick" afterEffect="1">
                                          <p:stCondLst>
                                            <p:cond evt="end" delay="0">
                                              <p:tn val="27"/>
                                            </p:cond>
                                          </p:stCondLst>
                                        </p:cTn>
                                        <p:tgtEl>
                                          <p:spTgt spid="49"/>
                                        </p:tgtEl>
                                        <p:attrNameLst>
                                          <p:attrName>style.visibility</p:attrName>
                                        </p:attrNameLst>
                                      </p:cBhvr>
                                      <p:to>
                                        <p:strVal val="hidden"/>
                                      </p:to>
                                    </p:set>
                                  </p:subTnLst>
                                </p:cTn>
                              </p:par>
                              <p:par>
                                <p:cTn id="29" presetID="1" presetClass="entr" presetSubtype="0" fill="hold" grpId="0" nodeType="withEffect">
                                  <p:stCondLst>
                                    <p:cond delay="200"/>
                                  </p:stCondLst>
                                  <p:childTnLst>
                                    <p:set>
                                      <p:cBhvr>
                                        <p:cTn id="30" dur="1" fill="hold">
                                          <p:stCondLst>
                                            <p:cond delay="0"/>
                                          </p:stCondLst>
                                        </p:cTn>
                                        <p:tgtEl>
                                          <p:spTgt spid="51"/>
                                        </p:tgtEl>
                                        <p:attrNameLst>
                                          <p:attrName>style.visibility</p:attrName>
                                        </p:attrNameLst>
                                      </p:cBhvr>
                                      <p:to>
                                        <p:strVal val="visible"/>
                                      </p:to>
                                    </p:set>
                                  </p:childTnLst>
                                </p:cTn>
                              </p:par>
                              <p:par>
                                <p:cTn id="31" presetID="0" presetClass="path" presetSubtype="0" decel="50000" fill="hold" grpId="1" nodeType="withEffect">
                                  <p:stCondLst>
                                    <p:cond delay="200"/>
                                  </p:stCondLst>
                                  <p:childTnLst>
                                    <p:animMotion origin="layout" path="M 0 0 L -0.58937 -0.00367 " pathEditMode="relative" ptsTypes="AA">
                                      <p:cBhvr>
                                        <p:cTn id="32" dur="1000" fill="hold"/>
                                        <p:tgtEl>
                                          <p:spTgt spid="51"/>
                                        </p:tgtEl>
                                        <p:attrNameLst>
                                          <p:attrName>ppt_x</p:attrName>
                                          <p:attrName>ppt_y</p:attrName>
                                        </p:attrNameLst>
                                      </p:cBhvr>
                                    </p:animMotion>
                                  </p:childTnLst>
                                  <p:subTnLst>
                                    <p:set>
                                      <p:cBhvr override="childStyle">
                                        <p:cTn dur="1" fill="hold" display="0" masterRel="sameClick" afterEffect="1">
                                          <p:stCondLst>
                                            <p:cond evt="end" delay="0">
                                              <p:tn val="31"/>
                                            </p:cond>
                                          </p:stCondLst>
                                        </p:cTn>
                                        <p:tgtEl>
                                          <p:spTgt spid="51"/>
                                        </p:tgtEl>
                                        <p:attrNameLst>
                                          <p:attrName>style.visibility</p:attrName>
                                        </p:attrNameLst>
                                      </p:cBhvr>
                                      <p:to>
                                        <p:strVal val="hidden"/>
                                      </p:to>
                                    </p:set>
                                  </p:subTnLst>
                                </p:cTn>
                              </p:par>
                              <p:par>
                                <p:cTn id="33" presetID="1" presetClass="entr" presetSubtype="0" fill="hold" grpId="0" nodeType="withEffect">
                                  <p:stCondLst>
                                    <p:cond delay="400"/>
                                  </p:stCondLst>
                                  <p:childTnLst>
                                    <p:set>
                                      <p:cBhvr>
                                        <p:cTn id="34" dur="1" fill="hold">
                                          <p:stCondLst>
                                            <p:cond delay="0"/>
                                          </p:stCondLst>
                                        </p:cTn>
                                        <p:tgtEl>
                                          <p:spTgt spid="52"/>
                                        </p:tgtEl>
                                        <p:attrNameLst>
                                          <p:attrName>style.visibility</p:attrName>
                                        </p:attrNameLst>
                                      </p:cBhvr>
                                      <p:to>
                                        <p:strVal val="visible"/>
                                      </p:to>
                                    </p:set>
                                  </p:childTnLst>
                                </p:cTn>
                              </p:par>
                              <p:par>
                                <p:cTn id="35" presetID="0" presetClass="path" presetSubtype="0" decel="50000" fill="hold" grpId="1" nodeType="withEffect">
                                  <p:stCondLst>
                                    <p:cond delay="400"/>
                                  </p:stCondLst>
                                  <p:childTnLst>
                                    <p:animMotion origin="layout" path="M 0 0 L -0.58937 -0.00367 " pathEditMode="relative" ptsTypes="AA">
                                      <p:cBhvr>
                                        <p:cTn id="36" dur="1000" fill="hold"/>
                                        <p:tgtEl>
                                          <p:spTgt spid="52"/>
                                        </p:tgtEl>
                                        <p:attrNameLst>
                                          <p:attrName>ppt_x</p:attrName>
                                          <p:attrName>ppt_y</p:attrName>
                                        </p:attrNameLst>
                                      </p:cBhvr>
                                    </p:animMotion>
                                  </p:childTnLst>
                                  <p:subTnLst>
                                    <p:set>
                                      <p:cBhvr override="childStyle">
                                        <p:cTn dur="1" fill="hold" display="0" masterRel="sameClick" afterEffect="1">
                                          <p:stCondLst>
                                            <p:cond evt="end" delay="0">
                                              <p:tn val="35"/>
                                            </p:cond>
                                          </p:stCondLst>
                                        </p:cTn>
                                        <p:tgtEl>
                                          <p:spTgt spid="52"/>
                                        </p:tgtEl>
                                        <p:attrNameLst>
                                          <p:attrName>style.visibility</p:attrName>
                                        </p:attrNameLst>
                                      </p:cBhvr>
                                      <p:to>
                                        <p:strVal val="hidden"/>
                                      </p:to>
                                    </p:set>
                                  </p:subTnLst>
                                </p:cTn>
                              </p:par>
                              <p:par>
                                <p:cTn id="37" presetID="1" presetClass="entr" presetSubtype="0" fill="hold" grpId="0" nodeType="withEffect">
                                  <p:stCondLst>
                                    <p:cond delay="600"/>
                                  </p:stCondLst>
                                  <p:childTnLst>
                                    <p:set>
                                      <p:cBhvr>
                                        <p:cTn id="38" dur="1" fill="hold">
                                          <p:stCondLst>
                                            <p:cond delay="0"/>
                                          </p:stCondLst>
                                        </p:cTn>
                                        <p:tgtEl>
                                          <p:spTgt spid="53"/>
                                        </p:tgtEl>
                                        <p:attrNameLst>
                                          <p:attrName>style.visibility</p:attrName>
                                        </p:attrNameLst>
                                      </p:cBhvr>
                                      <p:to>
                                        <p:strVal val="visible"/>
                                      </p:to>
                                    </p:set>
                                  </p:childTnLst>
                                </p:cTn>
                              </p:par>
                              <p:par>
                                <p:cTn id="39" presetID="0" presetClass="path" presetSubtype="0" decel="50000" fill="hold" grpId="1" nodeType="withEffect">
                                  <p:stCondLst>
                                    <p:cond delay="600"/>
                                  </p:stCondLst>
                                  <p:childTnLst>
                                    <p:animMotion origin="layout" path="M 0 0 L -0.58937 -0.00367 " pathEditMode="relative" ptsTypes="AA">
                                      <p:cBhvr>
                                        <p:cTn id="40" dur="1000" fill="hold"/>
                                        <p:tgtEl>
                                          <p:spTgt spid="53"/>
                                        </p:tgtEl>
                                        <p:attrNameLst>
                                          <p:attrName>ppt_x</p:attrName>
                                          <p:attrName>ppt_y</p:attrName>
                                        </p:attrNameLst>
                                      </p:cBhvr>
                                    </p:animMotion>
                                  </p:childTnLst>
                                  <p:subTnLst>
                                    <p:set>
                                      <p:cBhvr override="childStyle">
                                        <p:cTn dur="1" fill="hold" display="0" masterRel="sameClick" afterEffect="1">
                                          <p:stCondLst>
                                            <p:cond evt="end" delay="0">
                                              <p:tn val="39"/>
                                            </p:cond>
                                          </p:stCondLst>
                                        </p:cTn>
                                        <p:tgtEl>
                                          <p:spTgt spid="53"/>
                                        </p:tgtEl>
                                        <p:attrNameLst>
                                          <p:attrName>style.visibility</p:attrName>
                                        </p:attrNameLst>
                                      </p:cBhvr>
                                      <p:to>
                                        <p:strVal val="hidden"/>
                                      </p:to>
                                    </p:set>
                                  </p:subTnLst>
                                </p:cTn>
                              </p:par>
                              <p:par>
                                <p:cTn id="41" presetID="1" presetClass="entr" presetSubtype="0" fill="hold" grpId="0" nodeType="withEffect">
                                  <p:stCondLst>
                                    <p:cond delay="800"/>
                                  </p:stCondLst>
                                  <p:childTnLst>
                                    <p:set>
                                      <p:cBhvr>
                                        <p:cTn id="42" dur="1" fill="hold">
                                          <p:stCondLst>
                                            <p:cond delay="0"/>
                                          </p:stCondLst>
                                        </p:cTn>
                                        <p:tgtEl>
                                          <p:spTgt spid="54"/>
                                        </p:tgtEl>
                                        <p:attrNameLst>
                                          <p:attrName>style.visibility</p:attrName>
                                        </p:attrNameLst>
                                      </p:cBhvr>
                                      <p:to>
                                        <p:strVal val="visible"/>
                                      </p:to>
                                    </p:set>
                                  </p:childTnLst>
                                </p:cTn>
                              </p:par>
                              <p:par>
                                <p:cTn id="43" presetID="0" presetClass="path" presetSubtype="0" decel="50000" fill="hold" grpId="1" nodeType="withEffect">
                                  <p:stCondLst>
                                    <p:cond delay="800"/>
                                  </p:stCondLst>
                                  <p:childTnLst>
                                    <p:animMotion origin="layout" path="M 0 0 L -0.58937 -0.00367 " pathEditMode="relative" ptsTypes="AA">
                                      <p:cBhvr>
                                        <p:cTn id="44" dur="1000" fill="hold"/>
                                        <p:tgtEl>
                                          <p:spTgt spid="54"/>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5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1" grpId="0" animBg="1"/>
      <p:bldP spid="51" grpId="1" animBg="1"/>
      <p:bldP spid="52" grpId="0" animBg="1"/>
      <p:bldP spid="52" grpId="1" animBg="1"/>
      <p:bldP spid="53" grpId="0" animBg="1"/>
      <p:bldP spid="53" grpId="1" animBg="1"/>
      <p:bldP spid="54" grpId="0" animBg="1"/>
      <p:bldP spid="54" grpId="1" animBg="1"/>
      <p:bldP spid="30" grpId="0" animBg="1"/>
      <p:bldP spid="30" grpId="1" animBg="1"/>
      <p:bldP spid="2"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7061316" y="1575215"/>
            <a:ext cx="2058765" cy="1453388"/>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6149" b="89968" l="5950" r="95800"/>
                    </a14:imgEffect>
                  </a14:imgLayer>
                </a14:imgProps>
              </a:ext>
            </a:extLst>
          </a:blip>
          <a:stretch>
            <a:fillRect/>
          </a:stretch>
        </p:blipFill>
        <p:spPr>
          <a:xfrm flipH="1">
            <a:off x="321493" y="1937904"/>
            <a:ext cx="1492194" cy="837578"/>
          </a:xfrm>
          <a:prstGeom prst="rect">
            <a:avLst/>
          </a:prstGeom>
        </p:spPr>
      </p:pic>
      <p:sp>
        <p:nvSpPr>
          <p:cNvPr id="2" name="TextBox 1">
            <a:extLst>
              <a:ext uri="{FF2B5EF4-FFF2-40B4-BE49-F238E27FC236}">
                <a16:creationId xmlns:a16="http://schemas.microsoft.com/office/drawing/2014/main" id="{D505ECCA-690D-BF43-8178-C4F3208E9623}"/>
              </a:ext>
            </a:extLst>
          </p:cNvPr>
          <p:cNvSpPr txBox="1"/>
          <p:nvPr/>
        </p:nvSpPr>
        <p:spPr>
          <a:xfrm>
            <a:off x="508547" y="1989152"/>
            <a:ext cx="423514" cy="523220"/>
          </a:xfrm>
          <a:prstGeom prst="rect">
            <a:avLst/>
          </a:prstGeom>
          <a:noFill/>
        </p:spPr>
        <p:txBody>
          <a:bodyPr wrap="none" rtlCol="0">
            <a:spAutoFit/>
          </a:bodyPr>
          <a:lstStyle/>
          <a:p>
            <a:r>
              <a:rPr lang="en-US" sz="2800" dirty="0"/>
              <a:t>A</a:t>
            </a:r>
          </a:p>
        </p:txBody>
      </p:sp>
      <p:sp>
        <p:nvSpPr>
          <p:cNvPr id="31" name="TextBox 30">
            <a:extLst>
              <a:ext uri="{FF2B5EF4-FFF2-40B4-BE49-F238E27FC236}">
                <a16:creationId xmlns:a16="http://schemas.microsoft.com/office/drawing/2014/main" id="{ACEC9A0B-DBBB-5D46-9951-4AC5A34F722B}"/>
              </a:ext>
            </a:extLst>
          </p:cNvPr>
          <p:cNvSpPr txBox="1"/>
          <p:nvPr/>
        </p:nvSpPr>
        <p:spPr>
          <a:xfrm>
            <a:off x="6637802" y="1536767"/>
            <a:ext cx="423514" cy="523220"/>
          </a:xfrm>
          <a:prstGeom prst="rect">
            <a:avLst/>
          </a:prstGeom>
          <a:noFill/>
        </p:spPr>
        <p:txBody>
          <a:bodyPr wrap="none" rtlCol="0">
            <a:spAutoFit/>
          </a:bodyPr>
          <a:lstStyle/>
          <a:p>
            <a:r>
              <a:rPr lang="en-US" sz="2800" dirty="0"/>
              <a:t>B</a:t>
            </a:r>
          </a:p>
        </p:txBody>
      </p:sp>
      <p:sp>
        <p:nvSpPr>
          <p:cNvPr id="3" name="Title 2">
            <a:extLst>
              <a:ext uri="{FF2B5EF4-FFF2-40B4-BE49-F238E27FC236}">
                <a16:creationId xmlns:a16="http://schemas.microsoft.com/office/drawing/2014/main" id="{FEBF84C0-A7C3-2645-9919-515B14C64448}"/>
              </a:ext>
            </a:extLst>
          </p:cNvPr>
          <p:cNvSpPr>
            <a:spLocks noGrp="1"/>
          </p:cNvSpPr>
          <p:nvPr>
            <p:ph type="title"/>
          </p:nvPr>
        </p:nvSpPr>
        <p:spPr/>
        <p:txBody>
          <a:bodyPr/>
          <a:lstStyle/>
          <a:p>
            <a:r>
              <a:rPr lang="en-US" dirty="0"/>
              <a:t>Example: IP datagram delivery</a:t>
            </a:r>
          </a:p>
        </p:txBody>
      </p:sp>
      <p:grpSp>
        <p:nvGrpSpPr>
          <p:cNvPr id="6" name="Group 5">
            <a:extLst>
              <a:ext uri="{FF2B5EF4-FFF2-40B4-BE49-F238E27FC236}">
                <a16:creationId xmlns:a16="http://schemas.microsoft.com/office/drawing/2014/main" id="{40EA18E9-4C05-4E4E-B192-7745A5419EEB}"/>
              </a:ext>
            </a:extLst>
          </p:cNvPr>
          <p:cNvGrpSpPr/>
          <p:nvPr/>
        </p:nvGrpSpPr>
        <p:grpSpPr>
          <a:xfrm>
            <a:off x="1091293" y="2164948"/>
            <a:ext cx="1442031" cy="276716"/>
            <a:chOff x="1091293" y="2164948"/>
            <a:chExt cx="1442031" cy="276716"/>
          </a:xfrm>
          <a:solidFill>
            <a:schemeClr val="bg1"/>
          </a:solidFill>
        </p:grpSpPr>
        <p:sp>
          <p:nvSpPr>
            <p:cNvPr id="30" name="Rectangle 29"/>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34" name="Rectangle 33">
              <a:extLst>
                <a:ext uri="{FF2B5EF4-FFF2-40B4-BE49-F238E27FC236}">
                  <a16:creationId xmlns:a16="http://schemas.microsoft.com/office/drawing/2014/main" id="{3567E1BD-3C04-9A4E-A184-CAAC33F5258C}"/>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35" name="Rectangle 34">
              <a:extLst>
                <a:ext uri="{FF2B5EF4-FFF2-40B4-BE49-F238E27FC236}">
                  <a16:creationId xmlns:a16="http://schemas.microsoft.com/office/drawing/2014/main" id="{1E717B90-1882-7445-B726-96832AD12F86}"/>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sp>
        <p:nvSpPr>
          <p:cNvPr id="7" name="TextBox 6">
            <a:extLst>
              <a:ext uri="{FF2B5EF4-FFF2-40B4-BE49-F238E27FC236}">
                <a16:creationId xmlns:a16="http://schemas.microsoft.com/office/drawing/2014/main" id="{11E7AEDE-B012-E34B-A28C-81338E148CE1}"/>
              </a:ext>
            </a:extLst>
          </p:cNvPr>
          <p:cNvSpPr txBox="1"/>
          <p:nvPr/>
        </p:nvSpPr>
        <p:spPr>
          <a:xfrm>
            <a:off x="508547" y="3502772"/>
            <a:ext cx="8352608" cy="707886"/>
          </a:xfrm>
          <a:prstGeom prst="rect">
            <a:avLst/>
          </a:prstGeom>
          <a:noFill/>
        </p:spPr>
        <p:txBody>
          <a:bodyPr wrap="none" rtlCol="0">
            <a:spAutoFit/>
          </a:bodyPr>
          <a:lstStyle/>
          <a:p>
            <a:r>
              <a:rPr lang="en-US" b="1" dirty="0"/>
              <a:t>Abstraction</a:t>
            </a:r>
            <a:r>
              <a:rPr lang="en-US" dirty="0"/>
              <a:t>: Packets with IP DA = B are delivered to B (with best effort)</a:t>
            </a:r>
          </a:p>
          <a:p>
            <a:endParaRPr lang="en-US" dirty="0"/>
          </a:p>
        </p:txBody>
      </p:sp>
      <p:sp>
        <p:nvSpPr>
          <p:cNvPr id="13" name="TextBox 12">
            <a:extLst>
              <a:ext uri="{FF2B5EF4-FFF2-40B4-BE49-F238E27FC236}">
                <a16:creationId xmlns:a16="http://schemas.microsoft.com/office/drawing/2014/main" id="{319E2216-B54A-7442-BC6D-C2FECDF2DE48}"/>
              </a:ext>
            </a:extLst>
          </p:cNvPr>
          <p:cNvSpPr txBox="1"/>
          <p:nvPr/>
        </p:nvSpPr>
        <p:spPr>
          <a:xfrm>
            <a:off x="1156762" y="4129926"/>
            <a:ext cx="6636753" cy="400110"/>
          </a:xfrm>
          <a:prstGeom prst="rect">
            <a:avLst/>
          </a:prstGeom>
          <a:noFill/>
        </p:spPr>
        <p:txBody>
          <a:bodyPr wrap="none" rtlCol="0">
            <a:spAutoFit/>
          </a:bodyPr>
          <a:lstStyle/>
          <a:p>
            <a:r>
              <a:rPr lang="en-US" dirty="0"/>
              <a:t>The details of </a:t>
            </a:r>
            <a:r>
              <a:rPr lang="en-US" dirty="0">
                <a:solidFill>
                  <a:srgbClr val="FF0000"/>
                </a:solidFill>
              </a:rPr>
              <a:t>how</a:t>
            </a:r>
            <a:r>
              <a:rPr lang="en-US" dirty="0"/>
              <a:t> it is accomplished are hidden from us.</a:t>
            </a:r>
          </a:p>
        </p:txBody>
      </p:sp>
    </p:spTree>
    <p:extLst>
      <p:ext uri="{BB962C8B-B14F-4D97-AF65-F5344CB8AC3E}">
        <p14:creationId xmlns:p14="http://schemas.microsoft.com/office/powerpoint/2010/main" val="6024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354 -0.00031 L 0.57118 -0.00309 " pathEditMode="relative" rAng="0" ptsTypes="AA">
                                      <p:cBhvr>
                                        <p:cTn id="10" dur="2000" fill="hold"/>
                                        <p:tgtEl>
                                          <p:spTgt spid="6"/>
                                        </p:tgtEl>
                                        <p:attrNameLst>
                                          <p:attrName>ppt_x</p:attrName>
                                          <p:attrName>ppt_y</p:attrName>
                                        </p:attrNameLst>
                                      </p:cBhvr>
                                      <p:rCtr x="29236" y="-15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529F-9AB8-144E-82D8-85A8EBD6E16D}"/>
              </a:ext>
            </a:extLst>
          </p:cNvPr>
          <p:cNvSpPr>
            <a:spLocks noGrp="1"/>
          </p:cNvSpPr>
          <p:nvPr>
            <p:ph type="title"/>
          </p:nvPr>
        </p:nvSpPr>
        <p:spPr/>
        <p:txBody>
          <a:bodyPr/>
          <a:lstStyle/>
          <a:p>
            <a:r>
              <a:rPr lang="en-US" dirty="0"/>
              <a:t>IP Forwarding Abstraction</a:t>
            </a:r>
          </a:p>
        </p:txBody>
      </p:sp>
      <p:sp>
        <p:nvSpPr>
          <p:cNvPr id="4" name="Slide Number Placeholder 3">
            <a:extLst>
              <a:ext uri="{FF2B5EF4-FFF2-40B4-BE49-F238E27FC236}">
                <a16:creationId xmlns:a16="http://schemas.microsoft.com/office/drawing/2014/main" id="{D2C53502-607B-6D47-9DEC-BE357A890345}"/>
              </a:ext>
            </a:extLst>
          </p:cNvPr>
          <p:cNvSpPr>
            <a:spLocks noGrp="1"/>
          </p:cNvSpPr>
          <p:nvPr>
            <p:ph type="sldNum" sz="quarter" idx="10"/>
          </p:nvPr>
        </p:nvSpPr>
        <p:spPr/>
        <p:txBody>
          <a:bodyPr/>
          <a:lstStyle/>
          <a:p>
            <a:fld id="{5328B5F4-9676-1D47-98AA-AF6FFDAECEFB}" type="slidenum">
              <a:rPr lang="en-US" altLang="en-US" smtClean="0"/>
              <a:pPr/>
              <a:t>7</a:t>
            </a:fld>
            <a:endParaRPr lang="en-US" altLang="en-US"/>
          </a:p>
        </p:txBody>
      </p:sp>
      <p:sp>
        <p:nvSpPr>
          <p:cNvPr id="33" name="Cloud 32">
            <a:extLst>
              <a:ext uri="{FF2B5EF4-FFF2-40B4-BE49-F238E27FC236}">
                <a16:creationId xmlns:a16="http://schemas.microsoft.com/office/drawing/2014/main" id="{7A29C17E-DCF3-5249-87DE-C9B3BBFB2B8B}"/>
              </a:ext>
            </a:extLst>
          </p:cNvPr>
          <p:cNvSpPr/>
          <p:nvPr/>
        </p:nvSpPr>
        <p:spPr bwMode="auto">
          <a:xfrm>
            <a:off x="457200" y="2408295"/>
            <a:ext cx="8305800" cy="533400"/>
          </a:xfrm>
          <a:prstGeom prst="cloud">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Abstraction</a:t>
            </a:r>
          </a:p>
        </p:txBody>
      </p:sp>
      <p:pic>
        <p:nvPicPr>
          <p:cNvPr id="34" name="Picture 33">
            <a:extLst>
              <a:ext uri="{FF2B5EF4-FFF2-40B4-BE49-F238E27FC236}">
                <a16:creationId xmlns:a16="http://schemas.microsoft.com/office/drawing/2014/main" id="{152CDB24-8056-654C-8483-254270CD5D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89690" y="3075469"/>
            <a:ext cx="970318" cy="544646"/>
          </a:xfrm>
          <a:prstGeom prst="rect">
            <a:avLst/>
          </a:prstGeom>
        </p:spPr>
      </p:pic>
      <p:pic>
        <p:nvPicPr>
          <p:cNvPr id="35" name="Picture 34">
            <a:extLst>
              <a:ext uri="{FF2B5EF4-FFF2-40B4-BE49-F238E27FC236}">
                <a16:creationId xmlns:a16="http://schemas.microsoft.com/office/drawing/2014/main" id="{41F8D52C-3C3F-B244-A8BB-249B505BDB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115583" y="3655154"/>
            <a:ext cx="970318" cy="544646"/>
          </a:xfrm>
          <a:prstGeom prst="rect">
            <a:avLst/>
          </a:prstGeom>
        </p:spPr>
      </p:pic>
      <p:pic>
        <p:nvPicPr>
          <p:cNvPr id="36" name="Picture 35">
            <a:extLst>
              <a:ext uri="{FF2B5EF4-FFF2-40B4-BE49-F238E27FC236}">
                <a16:creationId xmlns:a16="http://schemas.microsoft.com/office/drawing/2014/main" id="{FF646325-88EC-2844-8E7F-8E14A9F91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73529" y="4346251"/>
            <a:ext cx="970318" cy="544646"/>
          </a:xfrm>
          <a:prstGeom prst="rect">
            <a:avLst/>
          </a:prstGeom>
        </p:spPr>
      </p:pic>
      <p:cxnSp>
        <p:nvCxnSpPr>
          <p:cNvPr id="38" name="Straight Arrow Connector 37">
            <a:extLst>
              <a:ext uri="{FF2B5EF4-FFF2-40B4-BE49-F238E27FC236}">
                <a16:creationId xmlns:a16="http://schemas.microsoft.com/office/drawing/2014/main" id="{631C115A-320D-0D49-B6CE-F6C0304D53D2}"/>
              </a:ext>
            </a:extLst>
          </p:cNvPr>
          <p:cNvCxnSpPr>
            <a:cxnSpLocks/>
            <a:stCxn id="34" idx="1"/>
          </p:cNvCxnSpPr>
          <p:nvPr/>
        </p:nvCxnSpPr>
        <p:spPr bwMode="auto">
          <a:xfrm>
            <a:off x="1060008" y="3347792"/>
            <a:ext cx="660684"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cxnSp>
        <p:nvCxnSpPr>
          <p:cNvPr id="42" name="Straight Arrow Connector 41">
            <a:extLst>
              <a:ext uri="{FF2B5EF4-FFF2-40B4-BE49-F238E27FC236}">
                <a16:creationId xmlns:a16="http://schemas.microsoft.com/office/drawing/2014/main" id="{0ADE6940-1AC7-514D-83B1-3BA79296E1E1}"/>
              </a:ext>
            </a:extLst>
          </p:cNvPr>
          <p:cNvCxnSpPr>
            <a:cxnSpLocks/>
            <a:stCxn id="35" idx="1"/>
          </p:cNvCxnSpPr>
          <p:nvPr/>
        </p:nvCxnSpPr>
        <p:spPr bwMode="auto">
          <a:xfrm>
            <a:off x="1085901" y="3927477"/>
            <a:ext cx="707684"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cxnSp>
        <p:nvCxnSpPr>
          <p:cNvPr id="45" name="Straight Arrow Connector 44">
            <a:extLst>
              <a:ext uri="{FF2B5EF4-FFF2-40B4-BE49-F238E27FC236}">
                <a16:creationId xmlns:a16="http://schemas.microsoft.com/office/drawing/2014/main" id="{221D287D-D8E7-E249-9DA5-6C49911BF678}"/>
              </a:ext>
            </a:extLst>
          </p:cNvPr>
          <p:cNvCxnSpPr>
            <a:cxnSpLocks/>
            <a:stCxn id="36" idx="1"/>
          </p:cNvCxnSpPr>
          <p:nvPr/>
        </p:nvCxnSpPr>
        <p:spPr bwMode="auto">
          <a:xfrm>
            <a:off x="1043847" y="4618574"/>
            <a:ext cx="709715"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sp>
        <p:nvSpPr>
          <p:cNvPr id="48" name="Rectangle 47">
            <a:extLst>
              <a:ext uri="{FF2B5EF4-FFF2-40B4-BE49-F238E27FC236}">
                <a16:creationId xmlns:a16="http://schemas.microsoft.com/office/drawing/2014/main" id="{4A3876EE-B424-B748-80E4-AC1DC3357EE4}"/>
              </a:ext>
            </a:extLst>
          </p:cNvPr>
          <p:cNvSpPr/>
          <p:nvPr/>
        </p:nvSpPr>
        <p:spPr bwMode="auto">
          <a:xfrm>
            <a:off x="3193086" y="1537623"/>
            <a:ext cx="1104396"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DA==B ?</a:t>
            </a:r>
          </a:p>
        </p:txBody>
      </p:sp>
      <p:sp>
        <p:nvSpPr>
          <p:cNvPr id="49" name="Rectangle 48">
            <a:extLst>
              <a:ext uri="{FF2B5EF4-FFF2-40B4-BE49-F238E27FC236}">
                <a16:creationId xmlns:a16="http://schemas.microsoft.com/office/drawing/2014/main" id="{01CE5088-9411-354D-94DB-3712741FA02C}"/>
              </a:ext>
            </a:extLst>
          </p:cNvPr>
          <p:cNvSpPr/>
          <p:nvPr/>
        </p:nvSpPr>
        <p:spPr bwMode="auto">
          <a:xfrm>
            <a:off x="4471106" y="1537623"/>
            <a:ext cx="1104396"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Deliver</a:t>
            </a: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to B</a:t>
            </a:r>
            <a:endParaRPr kumimoji="0" lang="en-US" sz="2000" b="0" i="0" u="none" strike="noStrike" cap="none" normalizeH="0" baseline="0" dirty="0">
              <a:ln>
                <a:noFill/>
              </a:ln>
              <a:solidFill>
                <a:schemeClr val="tx1"/>
              </a:solidFill>
              <a:effectLst/>
              <a:latin typeface="Arial" pitchFamily="-65" charset="0"/>
            </a:endParaRPr>
          </a:p>
        </p:txBody>
      </p:sp>
      <p:sp>
        <p:nvSpPr>
          <p:cNvPr id="50" name="TextBox 49">
            <a:extLst>
              <a:ext uri="{FF2B5EF4-FFF2-40B4-BE49-F238E27FC236}">
                <a16:creationId xmlns:a16="http://schemas.microsoft.com/office/drawing/2014/main" id="{9443267E-0E5B-794B-B22D-9180FEFCE3A1}"/>
              </a:ext>
            </a:extLst>
          </p:cNvPr>
          <p:cNvSpPr txBox="1"/>
          <p:nvPr/>
        </p:nvSpPr>
        <p:spPr>
          <a:xfrm>
            <a:off x="3105198" y="1192032"/>
            <a:ext cx="925253" cy="400110"/>
          </a:xfrm>
          <a:prstGeom prst="rect">
            <a:avLst/>
          </a:prstGeom>
          <a:noFill/>
        </p:spPr>
        <p:txBody>
          <a:bodyPr wrap="none" rtlCol="0">
            <a:spAutoFit/>
          </a:bodyPr>
          <a:lstStyle/>
          <a:p>
            <a:r>
              <a:rPr lang="en-US" b="1" dirty="0"/>
              <a:t>Match</a:t>
            </a:r>
          </a:p>
        </p:txBody>
      </p:sp>
      <p:sp>
        <p:nvSpPr>
          <p:cNvPr id="51" name="TextBox 50">
            <a:extLst>
              <a:ext uri="{FF2B5EF4-FFF2-40B4-BE49-F238E27FC236}">
                <a16:creationId xmlns:a16="http://schemas.microsoft.com/office/drawing/2014/main" id="{3B27F23B-0F10-B247-A371-D21108759DC0}"/>
              </a:ext>
            </a:extLst>
          </p:cNvPr>
          <p:cNvSpPr txBox="1"/>
          <p:nvPr/>
        </p:nvSpPr>
        <p:spPr>
          <a:xfrm>
            <a:off x="4385370" y="1192032"/>
            <a:ext cx="982961" cy="400110"/>
          </a:xfrm>
          <a:prstGeom prst="rect">
            <a:avLst/>
          </a:prstGeom>
          <a:noFill/>
        </p:spPr>
        <p:txBody>
          <a:bodyPr wrap="none" rtlCol="0">
            <a:spAutoFit/>
          </a:bodyPr>
          <a:lstStyle/>
          <a:p>
            <a:r>
              <a:rPr lang="en-US" b="1" dirty="0"/>
              <a:t>Action</a:t>
            </a:r>
          </a:p>
        </p:txBody>
      </p:sp>
      <p:pic>
        <p:nvPicPr>
          <p:cNvPr id="52" name="Picture 51">
            <a:extLst>
              <a:ext uri="{FF2B5EF4-FFF2-40B4-BE49-F238E27FC236}">
                <a16:creationId xmlns:a16="http://schemas.microsoft.com/office/drawing/2014/main" id="{AF6DA76C-87A7-D24E-BF26-E858D794EE7C}"/>
              </a:ext>
            </a:extLst>
          </p:cNvPr>
          <p:cNvPicPr>
            <a:picLocks noChangeAspect="1"/>
          </p:cNvPicPr>
          <p:nvPr/>
        </p:nvPicPr>
        <p:blipFill>
          <a:blip r:embed="rId4"/>
          <a:stretch>
            <a:fillRect/>
          </a:stretch>
        </p:blipFill>
        <p:spPr>
          <a:xfrm>
            <a:off x="7738501" y="1371672"/>
            <a:ext cx="1320684" cy="932339"/>
          </a:xfrm>
          <a:prstGeom prst="rect">
            <a:avLst/>
          </a:prstGeom>
        </p:spPr>
      </p:pic>
      <p:grpSp>
        <p:nvGrpSpPr>
          <p:cNvPr id="5" name="Group 4">
            <a:extLst>
              <a:ext uri="{FF2B5EF4-FFF2-40B4-BE49-F238E27FC236}">
                <a16:creationId xmlns:a16="http://schemas.microsoft.com/office/drawing/2014/main" id="{7E52E4D1-8B5C-8544-9C25-CF2C271ECB0A}"/>
              </a:ext>
            </a:extLst>
          </p:cNvPr>
          <p:cNvGrpSpPr/>
          <p:nvPr/>
        </p:nvGrpSpPr>
        <p:grpSpPr>
          <a:xfrm>
            <a:off x="2076361" y="3486150"/>
            <a:ext cx="1442031" cy="276716"/>
            <a:chOff x="1091293" y="2164948"/>
            <a:chExt cx="1442031" cy="276716"/>
          </a:xfrm>
          <a:solidFill>
            <a:schemeClr val="bg1"/>
          </a:solidFill>
        </p:grpSpPr>
        <p:sp>
          <p:nvSpPr>
            <p:cNvPr id="6" name="Rectangle 5">
              <a:extLst>
                <a:ext uri="{FF2B5EF4-FFF2-40B4-BE49-F238E27FC236}">
                  <a16:creationId xmlns:a16="http://schemas.microsoft.com/office/drawing/2014/main" id="{9353978C-EBD0-524A-9457-53EF3EE2FAF7}"/>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7" name="Rectangle 6">
              <a:extLst>
                <a:ext uri="{FF2B5EF4-FFF2-40B4-BE49-F238E27FC236}">
                  <a16:creationId xmlns:a16="http://schemas.microsoft.com/office/drawing/2014/main" id="{127111B4-0028-A244-BF9E-326D872048E9}"/>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8" name="Rectangle 7">
              <a:extLst>
                <a:ext uri="{FF2B5EF4-FFF2-40B4-BE49-F238E27FC236}">
                  <a16:creationId xmlns:a16="http://schemas.microsoft.com/office/drawing/2014/main" id="{0A79C4B6-FE09-194B-8036-E6DC074678D1}"/>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9" name="Group 8">
            <a:extLst>
              <a:ext uri="{FF2B5EF4-FFF2-40B4-BE49-F238E27FC236}">
                <a16:creationId xmlns:a16="http://schemas.microsoft.com/office/drawing/2014/main" id="{D7D50A5D-CA95-0C42-8704-1E68CDAB0E06}"/>
              </a:ext>
            </a:extLst>
          </p:cNvPr>
          <p:cNvGrpSpPr/>
          <p:nvPr/>
        </p:nvGrpSpPr>
        <p:grpSpPr>
          <a:xfrm>
            <a:off x="3546185" y="4095750"/>
            <a:ext cx="1442031" cy="276716"/>
            <a:chOff x="1091293" y="2164948"/>
            <a:chExt cx="1442031" cy="276716"/>
          </a:xfrm>
          <a:solidFill>
            <a:schemeClr val="bg1"/>
          </a:solidFill>
        </p:grpSpPr>
        <p:sp>
          <p:nvSpPr>
            <p:cNvPr id="10" name="Rectangle 9">
              <a:extLst>
                <a:ext uri="{FF2B5EF4-FFF2-40B4-BE49-F238E27FC236}">
                  <a16:creationId xmlns:a16="http://schemas.microsoft.com/office/drawing/2014/main" id="{6808B2FD-984E-CA46-8613-D9D541F53EF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1" name="Rectangle 10">
              <a:extLst>
                <a:ext uri="{FF2B5EF4-FFF2-40B4-BE49-F238E27FC236}">
                  <a16:creationId xmlns:a16="http://schemas.microsoft.com/office/drawing/2014/main" id="{FC467412-E7A7-9B47-A302-7E443DEE300A}"/>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12" name="Rectangle 11">
              <a:extLst>
                <a:ext uri="{FF2B5EF4-FFF2-40B4-BE49-F238E27FC236}">
                  <a16:creationId xmlns:a16="http://schemas.microsoft.com/office/drawing/2014/main" id="{342A585D-D838-EB4A-8EBF-61B153CF157F}"/>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C</a:t>
              </a:r>
            </a:p>
          </p:txBody>
        </p:sp>
      </p:grpSp>
      <p:grpSp>
        <p:nvGrpSpPr>
          <p:cNvPr id="13" name="Group 12">
            <a:extLst>
              <a:ext uri="{FF2B5EF4-FFF2-40B4-BE49-F238E27FC236}">
                <a16:creationId xmlns:a16="http://schemas.microsoft.com/office/drawing/2014/main" id="{65C38923-34F2-144E-B76D-E647561987EF}"/>
              </a:ext>
            </a:extLst>
          </p:cNvPr>
          <p:cNvGrpSpPr/>
          <p:nvPr/>
        </p:nvGrpSpPr>
        <p:grpSpPr>
          <a:xfrm>
            <a:off x="4556985" y="3347792"/>
            <a:ext cx="1442031" cy="276716"/>
            <a:chOff x="1091293" y="2164948"/>
            <a:chExt cx="1442031" cy="276716"/>
          </a:xfrm>
          <a:solidFill>
            <a:schemeClr val="bg1"/>
          </a:solidFill>
        </p:grpSpPr>
        <p:sp>
          <p:nvSpPr>
            <p:cNvPr id="14" name="Rectangle 13">
              <a:extLst>
                <a:ext uri="{FF2B5EF4-FFF2-40B4-BE49-F238E27FC236}">
                  <a16:creationId xmlns:a16="http://schemas.microsoft.com/office/drawing/2014/main" id="{34082286-E872-B949-809C-45D26196862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5" name="Rectangle 14">
              <a:extLst>
                <a:ext uri="{FF2B5EF4-FFF2-40B4-BE49-F238E27FC236}">
                  <a16:creationId xmlns:a16="http://schemas.microsoft.com/office/drawing/2014/main" id="{6CE06E3F-CAB4-5347-BC18-07CEDC1D88FB}"/>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sp>
          <p:nvSpPr>
            <p:cNvPr id="16" name="Rectangle 15">
              <a:extLst>
                <a:ext uri="{FF2B5EF4-FFF2-40B4-BE49-F238E27FC236}">
                  <a16:creationId xmlns:a16="http://schemas.microsoft.com/office/drawing/2014/main" id="{9F906B4D-27DA-B841-80C2-68C5E9F3FF32}"/>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17" name="Group 16">
            <a:extLst>
              <a:ext uri="{FF2B5EF4-FFF2-40B4-BE49-F238E27FC236}">
                <a16:creationId xmlns:a16="http://schemas.microsoft.com/office/drawing/2014/main" id="{BBC083D3-35AA-1C40-A795-DC78BF11831F}"/>
              </a:ext>
            </a:extLst>
          </p:cNvPr>
          <p:cNvGrpSpPr/>
          <p:nvPr/>
        </p:nvGrpSpPr>
        <p:grpSpPr>
          <a:xfrm>
            <a:off x="7168569" y="4372466"/>
            <a:ext cx="1442031" cy="276716"/>
            <a:chOff x="1091293" y="2164948"/>
            <a:chExt cx="1442031" cy="276716"/>
          </a:xfrm>
          <a:solidFill>
            <a:schemeClr val="bg1"/>
          </a:solidFill>
        </p:grpSpPr>
        <p:sp>
          <p:nvSpPr>
            <p:cNvPr id="18" name="Rectangle 17">
              <a:extLst>
                <a:ext uri="{FF2B5EF4-FFF2-40B4-BE49-F238E27FC236}">
                  <a16:creationId xmlns:a16="http://schemas.microsoft.com/office/drawing/2014/main" id="{9CEF3611-CC9B-FB46-A97E-A761B379BE8B}"/>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9" name="Rectangle 18">
              <a:extLst>
                <a:ext uri="{FF2B5EF4-FFF2-40B4-BE49-F238E27FC236}">
                  <a16:creationId xmlns:a16="http://schemas.microsoft.com/office/drawing/2014/main" id="{4B8EDC73-B170-4143-8989-43162DACF545}"/>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sp>
          <p:nvSpPr>
            <p:cNvPr id="20" name="Rectangle 19">
              <a:extLst>
                <a:ext uri="{FF2B5EF4-FFF2-40B4-BE49-F238E27FC236}">
                  <a16:creationId xmlns:a16="http://schemas.microsoft.com/office/drawing/2014/main" id="{2DDD925A-7AC0-5040-A504-9090E9275544}"/>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C</a:t>
              </a:r>
            </a:p>
          </p:txBody>
        </p:sp>
      </p:grpSp>
      <p:grpSp>
        <p:nvGrpSpPr>
          <p:cNvPr id="21" name="Group 20">
            <a:extLst>
              <a:ext uri="{FF2B5EF4-FFF2-40B4-BE49-F238E27FC236}">
                <a16:creationId xmlns:a16="http://schemas.microsoft.com/office/drawing/2014/main" id="{B9600F2D-EA93-0D42-BB43-F93327E9E8C2}"/>
              </a:ext>
            </a:extLst>
          </p:cNvPr>
          <p:cNvGrpSpPr/>
          <p:nvPr/>
        </p:nvGrpSpPr>
        <p:grpSpPr>
          <a:xfrm>
            <a:off x="6549925" y="3655154"/>
            <a:ext cx="1442031" cy="276716"/>
            <a:chOff x="1091293" y="2164948"/>
            <a:chExt cx="1442031" cy="276716"/>
          </a:xfrm>
          <a:solidFill>
            <a:schemeClr val="bg1"/>
          </a:solidFill>
        </p:grpSpPr>
        <p:sp>
          <p:nvSpPr>
            <p:cNvPr id="22" name="Rectangle 21">
              <a:extLst>
                <a:ext uri="{FF2B5EF4-FFF2-40B4-BE49-F238E27FC236}">
                  <a16:creationId xmlns:a16="http://schemas.microsoft.com/office/drawing/2014/main" id="{2509E562-A80A-B444-AD2C-349A65A07C2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23" name="Rectangle 22">
              <a:extLst>
                <a:ext uri="{FF2B5EF4-FFF2-40B4-BE49-F238E27FC236}">
                  <a16:creationId xmlns:a16="http://schemas.microsoft.com/office/drawing/2014/main" id="{5B0CFAE5-927E-CC4F-AF54-4769D70A8011}"/>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Y</a:t>
              </a:r>
            </a:p>
          </p:txBody>
        </p:sp>
        <p:sp>
          <p:nvSpPr>
            <p:cNvPr id="24" name="Rectangle 23">
              <a:extLst>
                <a:ext uri="{FF2B5EF4-FFF2-40B4-BE49-F238E27FC236}">
                  <a16:creationId xmlns:a16="http://schemas.microsoft.com/office/drawing/2014/main" id="{FF3EB4DD-F106-8046-A72F-04C99A8FF20B}"/>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25" name="Group 24">
            <a:extLst>
              <a:ext uri="{FF2B5EF4-FFF2-40B4-BE49-F238E27FC236}">
                <a16:creationId xmlns:a16="http://schemas.microsoft.com/office/drawing/2014/main" id="{14EF9884-E0AC-0A45-96D7-EFA088A52441}"/>
              </a:ext>
            </a:extLst>
          </p:cNvPr>
          <p:cNvGrpSpPr/>
          <p:nvPr/>
        </p:nvGrpSpPr>
        <p:grpSpPr>
          <a:xfrm>
            <a:off x="5313363" y="4286365"/>
            <a:ext cx="1442031" cy="276716"/>
            <a:chOff x="1091293" y="2164948"/>
            <a:chExt cx="1442031" cy="276716"/>
          </a:xfrm>
          <a:solidFill>
            <a:schemeClr val="bg1"/>
          </a:solidFill>
        </p:grpSpPr>
        <p:sp>
          <p:nvSpPr>
            <p:cNvPr id="26" name="Rectangle 25">
              <a:extLst>
                <a:ext uri="{FF2B5EF4-FFF2-40B4-BE49-F238E27FC236}">
                  <a16:creationId xmlns:a16="http://schemas.microsoft.com/office/drawing/2014/main" id="{39FC2ACB-9303-C344-AD35-7F3BDE7B29EA}"/>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27" name="Rectangle 26">
              <a:extLst>
                <a:ext uri="{FF2B5EF4-FFF2-40B4-BE49-F238E27FC236}">
                  <a16:creationId xmlns:a16="http://schemas.microsoft.com/office/drawing/2014/main" id="{F04B8B02-70EC-0F45-A991-51F3656DF26C}"/>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28" name="Rectangle 27">
              <a:extLst>
                <a:ext uri="{FF2B5EF4-FFF2-40B4-BE49-F238E27FC236}">
                  <a16:creationId xmlns:a16="http://schemas.microsoft.com/office/drawing/2014/main" id="{B492B609-4B4C-A341-9E13-C542CAA09455}"/>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29" name="Group 28">
            <a:extLst>
              <a:ext uri="{FF2B5EF4-FFF2-40B4-BE49-F238E27FC236}">
                <a16:creationId xmlns:a16="http://schemas.microsoft.com/office/drawing/2014/main" id="{9C7444A2-2114-974C-A809-6CB6D63DFCCD}"/>
              </a:ext>
            </a:extLst>
          </p:cNvPr>
          <p:cNvGrpSpPr/>
          <p:nvPr/>
        </p:nvGrpSpPr>
        <p:grpSpPr>
          <a:xfrm>
            <a:off x="2596569" y="4574002"/>
            <a:ext cx="1442031" cy="276716"/>
            <a:chOff x="1091293" y="2164948"/>
            <a:chExt cx="1442031" cy="276716"/>
          </a:xfrm>
          <a:solidFill>
            <a:schemeClr val="bg1"/>
          </a:solidFill>
        </p:grpSpPr>
        <p:sp>
          <p:nvSpPr>
            <p:cNvPr id="30" name="Rectangle 29">
              <a:extLst>
                <a:ext uri="{FF2B5EF4-FFF2-40B4-BE49-F238E27FC236}">
                  <a16:creationId xmlns:a16="http://schemas.microsoft.com/office/drawing/2014/main" id="{9CBC98BC-2319-2148-99A9-77B402A705E1}"/>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31" name="Rectangle 30">
              <a:extLst>
                <a:ext uri="{FF2B5EF4-FFF2-40B4-BE49-F238E27FC236}">
                  <a16:creationId xmlns:a16="http://schemas.microsoft.com/office/drawing/2014/main" id="{E84BF90E-E500-B848-886C-05D005712C2B}"/>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32" name="Rectangle 31">
              <a:extLst>
                <a:ext uri="{FF2B5EF4-FFF2-40B4-BE49-F238E27FC236}">
                  <a16:creationId xmlns:a16="http://schemas.microsoft.com/office/drawing/2014/main" id="{48A4E4DD-B7BA-4145-ADDD-9FFC5469E3C3}"/>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grpSp>
      <p:sp>
        <p:nvSpPr>
          <p:cNvPr id="53" name="TextBox 52">
            <a:extLst>
              <a:ext uri="{FF2B5EF4-FFF2-40B4-BE49-F238E27FC236}">
                <a16:creationId xmlns:a16="http://schemas.microsoft.com/office/drawing/2014/main" id="{28255594-42C5-A447-80D5-55F3546D9C03}"/>
              </a:ext>
            </a:extLst>
          </p:cNvPr>
          <p:cNvSpPr txBox="1"/>
          <p:nvPr/>
        </p:nvSpPr>
        <p:spPr>
          <a:xfrm>
            <a:off x="8110330" y="889764"/>
            <a:ext cx="423514" cy="523220"/>
          </a:xfrm>
          <a:prstGeom prst="rect">
            <a:avLst/>
          </a:prstGeom>
          <a:noFill/>
        </p:spPr>
        <p:txBody>
          <a:bodyPr wrap="none" rtlCol="0">
            <a:spAutoFit/>
          </a:bodyPr>
          <a:lstStyle/>
          <a:p>
            <a:r>
              <a:rPr lang="en-US" sz="2800" dirty="0"/>
              <a:t>B</a:t>
            </a:r>
          </a:p>
        </p:txBody>
      </p:sp>
    </p:spTree>
    <p:extLst>
      <p:ext uri="{BB962C8B-B14F-4D97-AF65-F5344CB8AC3E}">
        <p14:creationId xmlns:p14="http://schemas.microsoft.com/office/powerpoint/2010/main" val="2078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94 -0.00093 L 0.4941 -0.3034 " pathEditMode="relative" rAng="0" ptsTypes="AA">
                                      <p:cBhvr>
                                        <p:cTn id="6" dur="1000" fill="hold"/>
                                        <p:tgtEl>
                                          <p:spTgt spid="5"/>
                                        </p:tgtEl>
                                        <p:attrNameLst>
                                          <p:attrName>ppt_x</p:attrName>
                                          <p:attrName>ppt_y</p:attrName>
                                        </p:attrNameLst>
                                      </p:cBhvr>
                                      <p:rCtr x="24149" y="-15123"/>
                                    </p:animMotion>
                                  </p:childTnLst>
                                </p:cTn>
                              </p:par>
                              <p:par>
                                <p:cTn id="7" presetID="0" presetClass="path" presetSubtype="0" accel="50000" decel="50000" fill="hold" nodeType="withEffect">
                                  <p:stCondLst>
                                    <p:cond delay="0"/>
                                  </p:stCondLst>
                                  <p:childTnLst>
                                    <p:animMotion origin="layout" path="M 0.00052 -0.00216 L 0.23333 -0.41111 " pathEditMode="relative" rAng="0" ptsTypes="AA">
                                      <p:cBhvr>
                                        <p:cTn id="8" dur="1000" fill="hold"/>
                                        <p:tgtEl>
                                          <p:spTgt spid="13"/>
                                        </p:tgtEl>
                                        <p:attrNameLst>
                                          <p:attrName>ppt_x</p:attrName>
                                          <p:attrName>ppt_y</p:attrName>
                                        </p:attrNameLst>
                                      </p:cBhvr>
                                      <p:rCtr x="11632" y="-20463"/>
                                    </p:animMotion>
                                  </p:childTnLst>
                                </p:cTn>
                              </p:par>
                              <p:par>
                                <p:cTn id="9" presetID="0" presetClass="path" presetSubtype="0" accel="50000" decel="50000" fill="hold" nodeType="withEffect">
                                  <p:stCondLst>
                                    <p:cond delay="0"/>
                                  </p:stCondLst>
                                  <p:childTnLst>
                                    <p:animMotion origin="layout" path="M -0.00347 -0.00679 L 0.00642 -0.3963 " pathEditMode="relative" rAng="0" ptsTypes="AA">
                                      <p:cBhvr>
                                        <p:cTn id="10" dur="1000" fill="hold"/>
                                        <p:tgtEl>
                                          <p:spTgt spid="21"/>
                                        </p:tgtEl>
                                        <p:attrNameLst>
                                          <p:attrName>ppt_x</p:attrName>
                                          <p:attrName>ppt_y</p:attrName>
                                        </p:attrNameLst>
                                      </p:cBhvr>
                                      <p:rCtr x="486" y="-19475"/>
                                    </p:animMotion>
                                  </p:childTnLst>
                                </p:cTn>
                              </p:par>
                              <p:par>
                                <p:cTn id="11" presetID="0" presetClass="path" presetSubtype="0" accel="50000" decel="50000" fill="hold" nodeType="withEffect">
                                  <p:stCondLst>
                                    <p:cond delay="0"/>
                                  </p:stCondLst>
                                  <p:childTnLst>
                                    <p:animMotion origin="layout" path="M -0.00382 0.01666 L 0.13593 -0.39198 " pathEditMode="relative" rAng="0" ptsTypes="AA">
                                      <p:cBhvr>
                                        <p:cTn id="12" dur="1000" fill="hold"/>
                                        <p:tgtEl>
                                          <p:spTgt spid="25"/>
                                        </p:tgtEl>
                                        <p:attrNameLst>
                                          <p:attrName>ppt_x</p:attrName>
                                          <p:attrName>ppt_y</p:attrName>
                                        </p:attrNameLst>
                                      </p:cBhvr>
                                      <p:rCtr x="6979" y="-204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529F-9AB8-144E-82D8-85A8EBD6E16D}"/>
              </a:ext>
            </a:extLst>
          </p:cNvPr>
          <p:cNvSpPr>
            <a:spLocks noGrp="1"/>
          </p:cNvSpPr>
          <p:nvPr>
            <p:ph type="title"/>
          </p:nvPr>
        </p:nvSpPr>
        <p:spPr/>
        <p:txBody>
          <a:bodyPr/>
          <a:lstStyle/>
          <a:p>
            <a:r>
              <a:rPr lang="en-US" dirty="0"/>
              <a:t>Firewall Abstraction</a:t>
            </a:r>
          </a:p>
        </p:txBody>
      </p:sp>
      <p:sp>
        <p:nvSpPr>
          <p:cNvPr id="4" name="Slide Number Placeholder 3">
            <a:extLst>
              <a:ext uri="{FF2B5EF4-FFF2-40B4-BE49-F238E27FC236}">
                <a16:creationId xmlns:a16="http://schemas.microsoft.com/office/drawing/2014/main" id="{D2C53502-607B-6D47-9DEC-BE357A890345}"/>
              </a:ext>
            </a:extLst>
          </p:cNvPr>
          <p:cNvSpPr>
            <a:spLocks noGrp="1"/>
          </p:cNvSpPr>
          <p:nvPr>
            <p:ph type="sldNum" sz="quarter" idx="10"/>
          </p:nvPr>
        </p:nvSpPr>
        <p:spPr/>
        <p:txBody>
          <a:bodyPr/>
          <a:lstStyle/>
          <a:p>
            <a:fld id="{5328B5F4-9676-1D47-98AA-AF6FFDAECEFB}" type="slidenum">
              <a:rPr lang="en-US" altLang="en-US" smtClean="0"/>
              <a:pPr/>
              <a:t>8</a:t>
            </a:fld>
            <a:endParaRPr lang="en-US" altLang="en-US"/>
          </a:p>
        </p:txBody>
      </p:sp>
      <p:sp>
        <p:nvSpPr>
          <p:cNvPr id="33" name="Cloud 32">
            <a:extLst>
              <a:ext uri="{FF2B5EF4-FFF2-40B4-BE49-F238E27FC236}">
                <a16:creationId xmlns:a16="http://schemas.microsoft.com/office/drawing/2014/main" id="{7A29C17E-DCF3-5249-87DE-C9B3BBFB2B8B}"/>
              </a:ext>
            </a:extLst>
          </p:cNvPr>
          <p:cNvSpPr/>
          <p:nvPr/>
        </p:nvSpPr>
        <p:spPr bwMode="auto">
          <a:xfrm>
            <a:off x="457200" y="2408295"/>
            <a:ext cx="8305800" cy="533400"/>
          </a:xfrm>
          <a:prstGeom prst="cloud">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Abstraction</a:t>
            </a:r>
          </a:p>
        </p:txBody>
      </p:sp>
      <p:pic>
        <p:nvPicPr>
          <p:cNvPr id="34" name="Picture 33">
            <a:extLst>
              <a:ext uri="{FF2B5EF4-FFF2-40B4-BE49-F238E27FC236}">
                <a16:creationId xmlns:a16="http://schemas.microsoft.com/office/drawing/2014/main" id="{152CDB24-8056-654C-8483-254270CD5D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162583" y="3067438"/>
            <a:ext cx="970318" cy="544646"/>
          </a:xfrm>
          <a:prstGeom prst="rect">
            <a:avLst/>
          </a:prstGeom>
        </p:spPr>
      </p:pic>
      <p:pic>
        <p:nvPicPr>
          <p:cNvPr id="35" name="Picture 34">
            <a:extLst>
              <a:ext uri="{FF2B5EF4-FFF2-40B4-BE49-F238E27FC236}">
                <a16:creationId xmlns:a16="http://schemas.microsoft.com/office/drawing/2014/main" id="{41F8D52C-3C3F-B244-A8BB-249B505BDB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115583" y="3655154"/>
            <a:ext cx="970318" cy="544646"/>
          </a:xfrm>
          <a:prstGeom prst="rect">
            <a:avLst/>
          </a:prstGeom>
        </p:spPr>
      </p:pic>
      <p:pic>
        <p:nvPicPr>
          <p:cNvPr id="36" name="Picture 35">
            <a:extLst>
              <a:ext uri="{FF2B5EF4-FFF2-40B4-BE49-F238E27FC236}">
                <a16:creationId xmlns:a16="http://schemas.microsoft.com/office/drawing/2014/main" id="{FF646325-88EC-2844-8E7F-8E14A9F91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9" b="89968" l="5950" r="95800"/>
                    </a14:imgEffect>
                  </a14:imgLayer>
                </a14:imgProps>
              </a:ext>
            </a:extLst>
          </a:blip>
          <a:stretch>
            <a:fillRect/>
          </a:stretch>
        </p:blipFill>
        <p:spPr>
          <a:xfrm flipH="1">
            <a:off x="73529" y="4346251"/>
            <a:ext cx="970318" cy="544646"/>
          </a:xfrm>
          <a:prstGeom prst="rect">
            <a:avLst/>
          </a:prstGeom>
        </p:spPr>
      </p:pic>
      <p:cxnSp>
        <p:nvCxnSpPr>
          <p:cNvPr id="38" name="Straight Arrow Connector 37">
            <a:extLst>
              <a:ext uri="{FF2B5EF4-FFF2-40B4-BE49-F238E27FC236}">
                <a16:creationId xmlns:a16="http://schemas.microsoft.com/office/drawing/2014/main" id="{631C115A-320D-0D49-B6CE-F6C0304D53D2}"/>
              </a:ext>
            </a:extLst>
          </p:cNvPr>
          <p:cNvCxnSpPr>
            <a:cxnSpLocks/>
            <a:stCxn id="34" idx="1"/>
          </p:cNvCxnSpPr>
          <p:nvPr/>
        </p:nvCxnSpPr>
        <p:spPr bwMode="auto">
          <a:xfrm>
            <a:off x="1132901" y="3339761"/>
            <a:ext cx="660684"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cxnSp>
        <p:nvCxnSpPr>
          <p:cNvPr id="42" name="Straight Arrow Connector 41">
            <a:extLst>
              <a:ext uri="{FF2B5EF4-FFF2-40B4-BE49-F238E27FC236}">
                <a16:creationId xmlns:a16="http://schemas.microsoft.com/office/drawing/2014/main" id="{0ADE6940-1AC7-514D-83B1-3BA79296E1E1}"/>
              </a:ext>
            </a:extLst>
          </p:cNvPr>
          <p:cNvCxnSpPr>
            <a:cxnSpLocks/>
            <a:stCxn id="35" idx="1"/>
          </p:cNvCxnSpPr>
          <p:nvPr/>
        </p:nvCxnSpPr>
        <p:spPr bwMode="auto">
          <a:xfrm>
            <a:off x="1085901" y="3927477"/>
            <a:ext cx="707684"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cxnSp>
        <p:nvCxnSpPr>
          <p:cNvPr id="45" name="Straight Arrow Connector 44">
            <a:extLst>
              <a:ext uri="{FF2B5EF4-FFF2-40B4-BE49-F238E27FC236}">
                <a16:creationId xmlns:a16="http://schemas.microsoft.com/office/drawing/2014/main" id="{221D287D-D8E7-E249-9DA5-6C49911BF678}"/>
              </a:ext>
            </a:extLst>
          </p:cNvPr>
          <p:cNvCxnSpPr>
            <a:cxnSpLocks/>
            <a:stCxn id="36" idx="1"/>
          </p:cNvCxnSpPr>
          <p:nvPr/>
        </p:nvCxnSpPr>
        <p:spPr bwMode="auto">
          <a:xfrm>
            <a:off x="1043847" y="4618574"/>
            <a:ext cx="709715" cy="0"/>
          </a:xfrm>
          <a:prstGeom prst="straightConnector1">
            <a:avLst/>
          </a:prstGeom>
          <a:solidFill>
            <a:srgbClr val="808080"/>
          </a:solidFill>
          <a:ln w="28575" cap="flat" cmpd="sng" algn="ctr">
            <a:solidFill>
              <a:schemeClr val="tx1"/>
            </a:solidFill>
            <a:prstDash val="sysDot"/>
            <a:round/>
            <a:headEnd type="none" w="med" len="med"/>
            <a:tailEnd type="triangle"/>
          </a:ln>
          <a:effectLst/>
        </p:spPr>
      </p:cxnSp>
      <p:sp>
        <p:nvSpPr>
          <p:cNvPr id="48" name="Rectangle 47">
            <a:extLst>
              <a:ext uri="{FF2B5EF4-FFF2-40B4-BE49-F238E27FC236}">
                <a16:creationId xmlns:a16="http://schemas.microsoft.com/office/drawing/2014/main" id="{4A3876EE-B424-B748-80E4-AC1DC3357EE4}"/>
              </a:ext>
            </a:extLst>
          </p:cNvPr>
          <p:cNvSpPr/>
          <p:nvPr/>
        </p:nvSpPr>
        <p:spPr bwMode="auto">
          <a:xfrm>
            <a:off x="3193086" y="1537623"/>
            <a:ext cx="1104396"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65" charset="0"/>
              </a:rPr>
              <a:t>S</a:t>
            </a:r>
            <a:r>
              <a:rPr kumimoji="0" lang="en-US" sz="2000" b="0" i="0" u="none" strike="noStrike" cap="none" normalizeH="0" baseline="0" dirty="0">
                <a:ln>
                  <a:noFill/>
                </a:ln>
                <a:solidFill>
                  <a:schemeClr val="tx1"/>
                </a:solidFill>
                <a:effectLst/>
                <a:latin typeface="Arial" pitchFamily="-65" charset="0"/>
              </a:rPr>
              <a:t>A==X ?</a:t>
            </a:r>
          </a:p>
        </p:txBody>
      </p:sp>
      <p:sp>
        <p:nvSpPr>
          <p:cNvPr id="49" name="Rectangle 48">
            <a:extLst>
              <a:ext uri="{FF2B5EF4-FFF2-40B4-BE49-F238E27FC236}">
                <a16:creationId xmlns:a16="http://schemas.microsoft.com/office/drawing/2014/main" id="{01CE5088-9411-354D-94DB-3712741FA02C}"/>
              </a:ext>
            </a:extLst>
          </p:cNvPr>
          <p:cNvSpPr/>
          <p:nvPr/>
        </p:nvSpPr>
        <p:spPr bwMode="auto">
          <a:xfrm>
            <a:off x="4471106" y="1537623"/>
            <a:ext cx="1104396" cy="713459"/>
          </a:xfrm>
          <a:prstGeom prst="rect">
            <a:avLst/>
          </a:prstGeom>
          <a:solidFill>
            <a:schemeClr val="accent1">
              <a:lumMod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65" charset="0"/>
              </a:rPr>
              <a:t>Drop</a:t>
            </a:r>
          </a:p>
        </p:txBody>
      </p:sp>
      <p:sp>
        <p:nvSpPr>
          <p:cNvPr id="50" name="TextBox 49">
            <a:extLst>
              <a:ext uri="{FF2B5EF4-FFF2-40B4-BE49-F238E27FC236}">
                <a16:creationId xmlns:a16="http://schemas.microsoft.com/office/drawing/2014/main" id="{9443267E-0E5B-794B-B22D-9180FEFCE3A1}"/>
              </a:ext>
            </a:extLst>
          </p:cNvPr>
          <p:cNvSpPr txBox="1"/>
          <p:nvPr/>
        </p:nvSpPr>
        <p:spPr>
          <a:xfrm>
            <a:off x="3105198" y="1192032"/>
            <a:ext cx="925253" cy="400110"/>
          </a:xfrm>
          <a:prstGeom prst="rect">
            <a:avLst/>
          </a:prstGeom>
          <a:noFill/>
        </p:spPr>
        <p:txBody>
          <a:bodyPr wrap="none" rtlCol="0">
            <a:spAutoFit/>
          </a:bodyPr>
          <a:lstStyle/>
          <a:p>
            <a:r>
              <a:rPr lang="en-US" b="1" dirty="0"/>
              <a:t>Match</a:t>
            </a:r>
          </a:p>
        </p:txBody>
      </p:sp>
      <p:sp>
        <p:nvSpPr>
          <p:cNvPr id="51" name="TextBox 50">
            <a:extLst>
              <a:ext uri="{FF2B5EF4-FFF2-40B4-BE49-F238E27FC236}">
                <a16:creationId xmlns:a16="http://schemas.microsoft.com/office/drawing/2014/main" id="{3B27F23B-0F10-B247-A371-D21108759DC0}"/>
              </a:ext>
            </a:extLst>
          </p:cNvPr>
          <p:cNvSpPr txBox="1"/>
          <p:nvPr/>
        </p:nvSpPr>
        <p:spPr>
          <a:xfrm>
            <a:off x="4385370" y="1192032"/>
            <a:ext cx="982961" cy="400110"/>
          </a:xfrm>
          <a:prstGeom prst="rect">
            <a:avLst/>
          </a:prstGeom>
          <a:noFill/>
        </p:spPr>
        <p:txBody>
          <a:bodyPr wrap="none" rtlCol="0">
            <a:spAutoFit/>
          </a:bodyPr>
          <a:lstStyle/>
          <a:p>
            <a:r>
              <a:rPr lang="en-US" b="1" dirty="0"/>
              <a:t>Action</a:t>
            </a:r>
          </a:p>
        </p:txBody>
      </p:sp>
      <p:pic>
        <p:nvPicPr>
          <p:cNvPr id="52" name="Picture 51">
            <a:extLst>
              <a:ext uri="{FF2B5EF4-FFF2-40B4-BE49-F238E27FC236}">
                <a16:creationId xmlns:a16="http://schemas.microsoft.com/office/drawing/2014/main" id="{AF6DA76C-87A7-D24E-BF26-E858D794EE7C}"/>
              </a:ext>
            </a:extLst>
          </p:cNvPr>
          <p:cNvPicPr>
            <a:picLocks noChangeAspect="1"/>
          </p:cNvPicPr>
          <p:nvPr/>
        </p:nvPicPr>
        <p:blipFill>
          <a:blip r:embed="rId4"/>
          <a:stretch>
            <a:fillRect/>
          </a:stretch>
        </p:blipFill>
        <p:spPr>
          <a:xfrm>
            <a:off x="7738501" y="1371672"/>
            <a:ext cx="1320684" cy="932339"/>
          </a:xfrm>
          <a:prstGeom prst="rect">
            <a:avLst/>
          </a:prstGeom>
        </p:spPr>
      </p:pic>
      <p:grpSp>
        <p:nvGrpSpPr>
          <p:cNvPr id="5" name="Group 4">
            <a:extLst>
              <a:ext uri="{FF2B5EF4-FFF2-40B4-BE49-F238E27FC236}">
                <a16:creationId xmlns:a16="http://schemas.microsoft.com/office/drawing/2014/main" id="{7E52E4D1-8B5C-8544-9C25-CF2C271ECB0A}"/>
              </a:ext>
            </a:extLst>
          </p:cNvPr>
          <p:cNvGrpSpPr/>
          <p:nvPr/>
        </p:nvGrpSpPr>
        <p:grpSpPr>
          <a:xfrm>
            <a:off x="2076361" y="3486150"/>
            <a:ext cx="1442031" cy="276716"/>
            <a:chOff x="1091293" y="2164948"/>
            <a:chExt cx="1442031" cy="276716"/>
          </a:xfrm>
          <a:solidFill>
            <a:schemeClr val="bg1"/>
          </a:solidFill>
        </p:grpSpPr>
        <p:sp>
          <p:nvSpPr>
            <p:cNvPr id="6" name="Rectangle 5">
              <a:extLst>
                <a:ext uri="{FF2B5EF4-FFF2-40B4-BE49-F238E27FC236}">
                  <a16:creationId xmlns:a16="http://schemas.microsoft.com/office/drawing/2014/main" id="{9353978C-EBD0-524A-9457-53EF3EE2FAF7}"/>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7" name="Rectangle 6">
              <a:extLst>
                <a:ext uri="{FF2B5EF4-FFF2-40B4-BE49-F238E27FC236}">
                  <a16:creationId xmlns:a16="http://schemas.microsoft.com/office/drawing/2014/main" id="{127111B4-0028-A244-BF9E-326D872048E9}"/>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8" name="Rectangle 7">
              <a:extLst>
                <a:ext uri="{FF2B5EF4-FFF2-40B4-BE49-F238E27FC236}">
                  <a16:creationId xmlns:a16="http://schemas.microsoft.com/office/drawing/2014/main" id="{0A79C4B6-FE09-194B-8036-E6DC074678D1}"/>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9" name="Group 8">
            <a:extLst>
              <a:ext uri="{FF2B5EF4-FFF2-40B4-BE49-F238E27FC236}">
                <a16:creationId xmlns:a16="http://schemas.microsoft.com/office/drawing/2014/main" id="{D7D50A5D-CA95-0C42-8704-1E68CDAB0E06}"/>
              </a:ext>
            </a:extLst>
          </p:cNvPr>
          <p:cNvGrpSpPr/>
          <p:nvPr/>
        </p:nvGrpSpPr>
        <p:grpSpPr>
          <a:xfrm>
            <a:off x="3546185" y="4095750"/>
            <a:ext cx="1442031" cy="276716"/>
            <a:chOff x="1091293" y="2164948"/>
            <a:chExt cx="1442031" cy="276716"/>
          </a:xfrm>
          <a:solidFill>
            <a:schemeClr val="bg1"/>
          </a:solidFill>
        </p:grpSpPr>
        <p:sp>
          <p:nvSpPr>
            <p:cNvPr id="10" name="Rectangle 9">
              <a:extLst>
                <a:ext uri="{FF2B5EF4-FFF2-40B4-BE49-F238E27FC236}">
                  <a16:creationId xmlns:a16="http://schemas.microsoft.com/office/drawing/2014/main" id="{6808B2FD-984E-CA46-8613-D9D541F53EF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1" name="Rectangle 10">
              <a:extLst>
                <a:ext uri="{FF2B5EF4-FFF2-40B4-BE49-F238E27FC236}">
                  <a16:creationId xmlns:a16="http://schemas.microsoft.com/office/drawing/2014/main" id="{FC467412-E7A7-9B47-A302-7E443DEE300A}"/>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12" name="Rectangle 11">
              <a:extLst>
                <a:ext uri="{FF2B5EF4-FFF2-40B4-BE49-F238E27FC236}">
                  <a16:creationId xmlns:a16="http://schemas.microsoft.com/office/drawing/2014/main" id="{342A585D-D838-EB4A-8EBF-61B153CF157F}"/>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C</a:t>
              </a:r>
            </a:p>
          </p:txBody>
        </p:sp>
      </p:grpSp>
      <p:grpSp>
        <p:nvGrpSpPr>
          <p:cNvPr id="13" name="Group 12">
            <a:extLst>
              <a:ext uri="{FF2B5EF4-FFF2-40B4-BE49-F238E27FC236}">
                <a16:creationId xmlns:a16="http://schemas.microsoft.com/office/drawing/2014/main" id="{65C38923-34F2-144E-B76D-E647561987EF}"/>
              </a:ext>
            </a:extLst>
          </p:cNvPr>
          <p:cNvGrpSpPr/>
          <p:nvPr/>
        </p:nvGrpSpPr>
        <p:grpSpPr>
          <a:xfrm>
            <a:off x="4556985" y="3347792"/>
            <a:ext cx="1442031" cy="276716"/>
            <a:chOff x="1091293" y="2164948"/>
            <a:chExt cx="1442031" cy="276716"/>
          </a:xfrm>
          <a:solidFill>
            <a:schemeClr val="bg1"/>
          </a:solidFill>
        </p:grpSpPr>
        <p:sp>
          <p:nvSpPr>
            <p:cNvPr id="14" name="Rectangle 13">
              <a:extLst>
                <a:ext uri="{FF2B5EF4-FFF2-40B4-BE49-F238E27FC236}">
                  <a16:creationId xmlns:a16="http://schemas.microsoft.com/office/drawing/2014/main" id="{34082286-E872-B949-809C-45D26196862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5" name="Rectangle 14">
              <a:extLst>
                <a:ext uri="{FF2B5EF4-FFF2-40B4-BE49-F238E27FC236}">
                  <a16:creationId xmlns:a16="http://schemas.microsoft.com/office/drawing/2014/main" id="{6CE06E3F-CAB4-5347-BC18-07CEDC1D88FB}"/>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sp>
          <p:nvSpPr>
            <p:cNvPr id="16" name="Rectangle 15">
              <a:extLst>
                <a:ext uri="{FF2B5EF4-FFF2-40B4-BE49-F238E27FC236}">
                  <a16:creationId xmlns:a16="http://schemas.microsoft.com/office/drawing/2014/main" id="{9F906B4D-27DA-B841-80C2-68C5E9F3FF32}"/>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17" name="Group 16">
            <a:extLst>
              <a:ext uri="{FF2B5EF4-FFF2-40B4-BE49-F238E27FC236}">
                <a16:creationId xmlns:a16="http://schemas.microsoft.com/office/drawing/2014/main" id="{BBC083D3-35AA-1C40-A795-DC78BF11831F}"/>
              </a:ext>
            </a:extLst>
          </p:cNvPr>
          <p:cNvGrpSpPr/>
          <p:nvPr/>
        </p:nvGrpSpPr>
        <p:grpSpPr>
          <a:xfrm>
            <a:off x="7168569" y="4372466"/>
            <a:ext cx="1442031" cy="276716"/>
            <a:chOff x="1091293" y="2164948"/>
            <a:chExt cx="1442031" cy="276716"/>
          </a:xfrm>
          <a:solidFill>
            <a:schemeClr val="bg1"/>
          </a:solidFill>
        </p:grpSpPr>
        <p:sp>
          <p:nvSpPr>
            <p:cNvPr id="18" name="Rectangle 17">
              <a:extLst>
                <a:ext uri="{FF2B5EF4-FFF2-40B4-BE49-F238E27FC236}">
                  <a16:creationId xmlns:a16="http://schemas.microsoft.com/office/drawing/2014/main" id="{9CEF3611-CC9B-FB46-A97E-A761B379BE8B}"/>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19" name="Rectangle 18">
              <a:extLst>
                <a:ext uri="{FF2B5EF4-FFF2-40B4-BE49-F238E27FC236}">
                  <a16:creationId xmlns:a16="http://schemas.microsoft.com/office/drawing/2014/main" id="{4B8EDC73-B170-4143-8989-43162DACF545}"/>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sp>
          <p:nvSpPr>
            <p:cNvPr id="20" name="Rectangle 19">
              <a:extLst>
                <a:ext uri="{FF2B5EF4-FFF2-40B4-BE49-F238E27FC236}">
                  <a16:creationId xmlns:a16="http://schemas.microsoft.com/office/drawing/2014/main" id="{2DDD925A-7AC0-5040-A504-9090E9275544}"/>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C</a:t>
              </a:r>
            </a:p>
          </p:txBody>
        </p:sp>
      </p:grpSp>
      <p:grpSp>
        <p:nvGrpSpPr>
          <p:cNvPr id="21" name="Group 20">
            <a:extLst>
              <a:ext uri="{FF2B5EF4-FFF2-40B4-BE49-F238E27FC236}">
                <a16:creationId xmlns:a16="http://schemas.microsoft.com/office/drawing/2014/main" id="{B9600F2D-EA93-0D42-BB43-F93327E9E8C2}"/>
              </a:ext>
            </a:extLst>
          </p:cNvPr>
          <p:cNvGrpSpPr/>
          <p:nvPr/>
        </p:nvGrpSpPr>
        <p:grpSpPr>
          <a:xfrm>
            <a:off x="6549925" y="3655154"/>
            <a:ext cx="1442031" cy="276716"/>
            <a:chOff x="1091293" y="2164948"/>
            <a:chExt cx="1442031" cy="276716"/>
          </a:xfrm>
          <a:solidFill>
            <a:schemeClr val="bg1"/>
          </a:solidFill>
        </p:grpSpPr>
        <p:sp>
          <p:nvSpPr>
            <p:cNvPr id="22" name="Rectangle 21">
              <a:extLst>
                <a:ext uri="{FF2B5EF4-FFF2-40B4-BE49-F238E27FC236}">
                  <a16:creationId xmlns:a16="http://schemas.microsoft.com/office/drawing/2014/main" id="{2509E562-A80A-B444-AD2C-349A65A07C20}"/>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23" name="Rectangle 22">
              <a:extLst>
                <a:ext uri="{FF2B5EF4-FFF2-40B4-BE49-F238E27FC236}">
                  <a16:creationId xmlns:a16="http://schemas.microsoft.com/office/drawing/2014/main" id="{5B0CFAE5-927E-CC4F-AF54-4769D70A8011}"/>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Y</a:t>
              </a:r>
            </a:p>
          </p:txBody>
        </p:sp>
        <p:sp>
          <p:nvSpPr>
            <p:cNvPr id="24" name="Rectangle 23">
              <a:extLst>
                <a:ext uri="{FF2B5EF4-FFF2-40B4-BE49-F238E27FC236}">
                  <a16:creationId xmlns:a16="http://schemas.microsoft.com/office/drawing/2014/main" id="{FF3EB4DD-F106-8046-A72F-04C99A8FF20B}"/>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25" name="Group 24">
            <a:extLst>
              <a:ext uri="{FF2B5EF4-FFF2-40B4-BE49-F238E27FC236}">
                <a16:creationId xmlns:a16="http://schemas.microsoft.com/office/drawing/2014/main" id="{14EF9884-E0AC-0A45-96D7-EFA088A52441}"/>
              </a:ext>
            </a:extLst>
          </p:cNvPr>
          <p:cNvGrpSpPr/>
          <p:nvPr/>
        </p:nvGrpSpPr>
        <p:grpSpPr>
          <a:xfrm>
            <a:off x="5313363" y="4286365"/>
            <a:ext cx="1442031" cy="276716"/>
            <a:chOff x="1091293" y="2164948"/>
            <a:chExt cx="1442031" cy="276716"/>
          </a:xfrm>
          <a:solidFill>
            <a:schemeClr val="bg1"/>
          </a:solidFill>
        </p:grpSpPr>
        <p:sp>
          <p:nvSpPr>
            <p:cNvPr id="26" name="Rectangle 25">
              <a:extLst>
                <a:ext uri="{FF2B5EF4-FFF2-40B4-BE49-F238E27FC236}">
                  <a16:creationId xmlns:a16="http://schemas.microsoft.com/office/drawing/2014/main" id="{39FC2ACB-9303-C344-AD35-7F3BDE7B29EA}"/>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27" name="Rectangle 26">
              <a:extLst>
                <a:ext uri="{FF2B5EF4-FFF2-40B4-BE49-F238E27FC236}">
                  <a16:creationId xmlns:a16="http://schemas.microsoft.com/office/drawing/2014/main" id="{F04B8B02-70EC-0F45-A991-51F3656DF26C}"/>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28" name="Rectangle 27">
              <a:extLst>
                <a:ext uri="{FF2B5EF4-FFF2-40B4-BE49-F238E27FC236}">
                  <a16:creationId xmlns:a16="http://schemas.microsoft.com/office/drawing/2014/main" id="{B492B609-4B4C-A341-9E13-C542CAA09455}"/>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B</a:t>
              </a:r>
            </a:p>
          </p:txBody>
        </p:sp>
      </p:grpSp>
      <p:grpSp>
        <p:nvGrpSpPr>
          <p:cNvPr id="29" name="Group 28">
            <a:extLst>
              <a:ext uri="{FF2B5EF4-FFF2-40B4-BE49-F238E27FC236}">
                <a16:creationId xmlns:a16="http://schemas.microsoft.com/office/drawing/2014/main" id="{9C7444A2-2114-974C-A809-6CB6D63DFCCD}"/>
              </a:ext>
            </a:extLst>
          </p:cNvPr>
          <p:cNvGrpSpPr/>
          <p:nvPr/>
        </p:nvGrpSpPr>
        <p:grpSpPr>
          <a:xfrm>
            <a:off x="2596569" y="4574002"/>
            <a:ext cx="1442031" cy="276716"/>
            <a:chOff x="1091293" y="2164948"/>
            <a:chExt cx="1442031" cy="276716"/>
          </a:xfrm>
          <a:solidFill>
            <a:schemeClr val="bg1"/>
          </a:solidFill>
        </p:grpSpPr>
        <p:sp>
          <p:nvSpPr>
            <p:cNvPr id="30" name="Rectangle 29">
              <a:extLst>
                <a:ext uri="{FF2B5EF4-FFF2-40B4-BE49-F238E27FC236}">
                  <a16:creationId xmlns:a16="http://schemas.microsoft.com/office/drawing/2014/main" id="{9CBC98BC-2319-2148-99A9-77B402A705E1}"/>
                </a:ext>
              </a:extLst>
            </p:cNvPr>
            <p:cNvSpPr/>
            <p:nvPr/>
          </p:nvSpPr>
          <p:spPr>
            <a:xfrm>
              <a:off x="1091293" y="2164948"/>
              <a:ext cx="600793"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endParaRPr lang="en-US" sz="619" dirty="0">
                <a:solidFill>
                  <a:srgbClr val="FFFF00"/>
                </a:solidFill>
              </a:endParaRPr>
            </a:p>
          </p:txBody>
        </p:sp>
        <p:sp>
          <p:nvSpPr>
            <p:cNvPr id="31" name="Rectangle 30">
              <a:extLst>
                <a:ext uri="{FF2B5EF4-FFF2-40B4-BE49-F238E27FC236}">
                  <a16:creationId xmlns:a16="http://schemas.microsoft.com/office/drawing/2014/main" id="{E84BF90E-E500-B848-886C-05D005712C2B}"/>
                </a:ext>
              </a:extLst>
            </p:cNvPr>
            <p:cNvSpPr/>
            <p:nvPr/>
          </p:nvSpPr>
          <p:spPr>
            <a:xfrm>
              <a:off x="1687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A</a:t>
              </a:r>
            </a:p>
          </p:txBody>
        </p:sp>
        <p:sp>
          <p:nvSpPr>
            <p:cNvPr id="32" name="Rectangle 31">
              <a:extLst>
                <a:ext uri="{FF2B5EF4-FFF2-40B4-BE49-F238E27FC236}">
                  <a16:creationId xmlns:a16="http://schemas.microsoft.com/office/drawing/2014/main" id="{48A4E4DD-B7BA-4145-ADDD-9FFC5469E3C3}"/>
                </a:ext>
              </a:extLst>
            </p:cNvPr>
            <p:cNvSpPr/>
            <p:nvPr/>
          </p:nvSpPr>
          <p:spPr>
            <a:xfrm>
              <a:off x="2109810" y="2164948"/>
              <a:ext cx="423514" cy="276716"/>
            </a:xfrm>
            <a:prstGeom prst="rect">
              <a:avLst/>
            </a:prstGeom>
            <a:grpFill/>
            <a:ln w="28575" cmpd="sng">
              <a:solidFill>
                <a:srgbClr val="C82506"/>
              </a:solidFill>
            </a:ln>
            <a:effectLst/>
          </p:spPr>
          <p:style>
            <a:lnRef idx="1">
              <a:schemeClr val="accent1"/>
            </a:lnRef>
            <a:fillRef idx="3">
              <a:schemeClr val="accent1"/>
            </a:fillRef>
            <a:effectRef idx="2">
              <a:schemeClr val="accent1"/>
            </a:effectRef>
            <a:fontRef idx="minor">
              <a:schemeClr val="lt1"/>
            </a:fontRef>
          </p:style>
          <p:txBody>
            <a:bodyPr lIns="57149" tIns="28574" rIns="57149" bIns="28574" rtlCol="0" anchor="ctr"/>
            <a:lstStyle/>
            <a:p>
              <a:pPr algn="ctr"/>
              <a:r>
                <a:rPr lang="en-US" sz="1800" dirty="0">
                  <a:solidFill>
                    <a:schemeClr val="tx1"/>
                  </a:solidFill>
                </a:rPr>
                <a:t>X</a:t>
              </a:r>
            </a:p>
          </p:txBody>
        </p:sp>
      </p:grpSp>
      <p:sp>
        <p:nvSpPr>
          <p:cNvPr id="53" name="TextBox 52">
            <a:extLst>
              <a:ext uri="{FF2B5EF4-FFF2-40B4-BE49-F238E27FC236}">
                <a16:creationId xmlns:a16="http://schemas.microsoft.com/office/drawing/2014/main" id="{28255594-42C5-A447-80D5-55F3546D9C03}"/>
              </a:ext>
            </a:extLst>
          </p:cNvPr>
          <p:cNvSpPr txBox="1"/>
          <p:nvPr/>
        </p:nvSpPr>
        <p:spPr>
          <a:xfrm>
            <a:off x="8110330" y="889764"/>
            <a:ext cx="423514" cy="523220"/>
          </a:xfrm>
          <a:prstGeom prst="rect">
            <a:avLst/>
          </a:prstGeom>
          <a:noFill/>
        </p:spPr>
        <p:txBody>
          <a:bodyPr wrap="none" rtlCol="0">
            <a:spAutoFit/>
          </a:bodyPr>
          <a:lstStyle/>
          <a:p>
            <a:r>
              <a:rPr lang="en-US" sz="2800" dirty="0"/>
              <a:t>B</a:t>
            </a:r>
          </a:p>
        </p:txBody>
      </p:sp>
      <p:sp>
        <p:nvSpPr>
          <p:cNvPr id="3" name="TextBox 2">
            <a:extLst>
              <a:ext uri="{FF2B5EF4-FFF2-40B4-BE49-F238E27FC236}">
                <a16:creationId xmlns:a16="http://schemas.microsoft.com/office/drawing/2014/main" id="{29F013BD-A400-AA4F-A5D9-4BF796EC0A7D}"/>
              </a:ext>
            </a:extLst>
          </p:cNvPr>
          <p:cNvSpPr txBox="1"/>
          <p:nvPr/>
        </p:nvSpPr>
        <p:spPr>
          <a:xfrm>
            <a:off x="4988216" y="1748457"/>
            <a:ext cx="3774784" cy="1323439"/>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dirty="0"/>
              <a:t>In practice, a firewall rule might match on TCP ports as well.</a:t>
            </a:r>
          </a:p>
          <a:p>
            <a:r>
              <a:rPr lang="en-US" dirty="0"/>
              <a:t>e.g. If SA==X &amp;&amp; </a:t>
            </a:r>
            <a:r>
              <a:rPr lang="en-US" dirty="0" err="1"/>
              <a:t>dst</a:t>
            </a:r>
            <a:r>
              <a:rPr lang="en-US" dirty="0"/>
              <a:t> port==80, then </a:t>
            </a:r>
            <a:r>
              <a:rPr lang="en-US" dirty="0">
                <a:solidFill>
                  <a:srgbClr val="C00000"/>
                </a:solidFill>
              </a:rPr>
              <a:t>Allow</a:t>
            </a:r>
            <a:r>
              <a:rPr lang="en-US" dirty="0"/>
              <a:t> </a:t>
            </a:r>
          </a:p>
        </p:txBody>
      </p:sp>
    </p:spTree>
    <p:extLst>
      <p:ext uri="{BB962C8B-B14F-4D97-AF65-F5344CB8AC3E}">
        <p14:creationId xmlns:p14="http://schemas.microsoft.com/office/powerpoint/2010/main" val="23356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7"/>
                                        </p:tgtEl>
                                        <p:attrNameLst>
                                          <p:attrName>ppt_x</p:attrName>
                                        </p:attrNameLst>
                                      </p:cBhvr>
                                      <p:tavLst>
                                        <p:tav tm="0">
                                          <p:val>
                                            <p:strVal val="ppt_x"/>
                                          </p:val>
                                        </p:tav>
                                        <p:tav tm="100000">
                                          <p:val>
                                            <p:strVal val="ppt_x"/>
                                          </p:val>
                                        </p:tav>
                                      </p:tavLst>
                                    </p:anim>
                                    <p:anim calcmode="lin" valueType="num">
                                      <p:cBhvr additive="base">
                                        <p:cTn id="11" dur="500"/>
                                        <p:tgtEl>
                                          <p:spTgt spid="17"/>
                                        </p:tgtEl>
                                        <p:attrNameLst>
                                          <p:attrName>ppt_y</p:attrName>
                                        </p:attrNameLst>
                                      </p:cBhvr>
                                      <p:tavLst>
                                        <p:tav tm="0">
                                          <p:val>
                                            <p:strVal val="ppt_y"/>
                                          </p:val>
                                        </p:tav>
                                        <p:tav tm="100000">
                                          <p:val>
                                            <p:strVal val="1+ppt_h/2"/>
                                          </p:val>
                                        </p:tav>
                                      </p:tavLst>
                                    </p:anim>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678D5B1-AAB2-1143-857B-D47FC0C3287C}"/>
              </a:ext>
            </a:extLst>
          </p:cNvPr>
          <p:cNvSpPr/>
          <p:nvPr/>
        </p:nvSpPr>
        <p:spPr bwMode="auto">
          <a:xfrm>
            <a:off x="7825906" y="2952201"/>
            <a:ext cx="930075" cy="1038474"/>
          </a:xfrm>
          <a:prstGeom prst="rect">
            <a:avLst/>
          </a:prstGeom>
          <a:solidFill>
            <a:srgbClr val="7030A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2" name="Rectangle 61">
            <a:extLst>
              <a:ext uri="{FF2B5EF4-FFF2-40B4-BE49-F238E27FC236}">
                <a16:creationId xmlns:a16="http://schemas.microsoft.com/office/drawing/2014/main" id="{A346A76E-741B-AA45-BB43-3DB2453D5544}"/>
              </a:ext>
            </a:extLst>
          </p:cNvPr>
          <p:cNvSpPr/>
          <p:nvPr/>
        </p:nvSpPr>
        <p:spPr bwMode="auto">
          <a:xfrm>
            <a:off x="7830643" y="1737782"/>
            <a:ext cx="930075" cy="1038474"/>
          </a:xfrm>
          <a:prstGeom prst="rect">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a:extLst>
              <a:ext uri="{FF2B5EF4-FFF2-40B4-BE49-F238E27FC236}">
                <a16:creationId xmlns:a16="http://schemas.microsoft.com/office/drawing/2014/main" id="{310F629A-88F0-9B40-9531-E7158872D008}"/>
              </a:ext>
            </a:extLst>
          </p:cNvPr>
          <p:cNvSpPr>
            <a:spLocks noGrp="1"/>
          </p:cNvSpPr>
          <p:nvPr>
            <p:ph type="title"/>
          </p:nvPr>
        </p:nvSpPr>
        <p:spPr/>
        <p:txBody>
          <a:bodyPr/>
          <a:lstStyle/>
          <a:p>
            <a:r>
              <a:rPr lang="en-US" dirty="0"/>
              <a:t>Virtual LAN Abstraction</a:t>
            </a:r>
          </a:p>
        </p:txBody>
      </p:sp>
      <p:sp>
        <p:nvSpPr>
          <p:cNvPr id="4" name="Slide Number Placeholder 3">
            <a:extLst>
              <a:ext uri="{FF2B5EF4-FFF2-40B4-BE49-F238E27FC236}">
                <a16:creationId xmlns:a16="http://schemas.microsoft.com/office/drawing/2014/main" id="{081033EE-D6D5-FD45-ABD0-EC83381DFD91}"/>
              </a:ext>
            </a:extLst>
          </p:cNvPr>
          <p:cNvSpPr>
            <a:spLocks noGrp="1"/>
          </p:cNvSpPr>
          <p:nvPr>
            <p:ph type="sldNum" sz="quarter" idx="10"/>
          </p:nvPr>
        </p:nvSpPr>
        <p:spPr/>
        <p:txBody>
          <a:bodyPr/>
          <a:lstStyle/>
          <a:p>
            <a:fld id="{5328B5F4-9676-1D47-98AA-AF6FFDAECEFB}" type="slidenum">
              <a:rPr lang="en-US" altLang="en-US" smtClean="0"/>
              <a:pPr/>
              <a:t>9</a:t>
            </a:fld>
            <a:endParaRPr lang="en-US" altLang="en-US"/>
          </a:p>
        </p:txBody>
      </p:sp>
      <p:sp>
        <p:nvSpPr>
          <p:cNvPr id="7" name="Can 6">
            <a:extLst>
              <a:ext uri="{FF2B5EF4-FFF2-40B4-BE49-F238E27FC236}">
                <a16:creationId xmlns:a16="http://schemas.microsoft.com/office/drawing/2014/main" id="{6FCBE130-0783-FA48-9A53-3687EB0E27B2}"/>
              </a:ext>
            </a:extLst>
          </p:cNvPr>
          <p:cNvSpPr/>
          <p:nvPr/>
        </p:nvSpPr>
        <p:spPr>
          <a:xfrm>
            <a:off x="4425459" y="2952611"/>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8" name="Straight Connector 7">
            <a:extLst>
              <a:ext uri="{FF2B5EF4-FFF2-40B4-BE49-F238E27FC236}">
                <a16:creationId xmlns:a16="http://schemas.microsoft.com/office/drawing/2014/main" id="{46070BD1-F64C-1D4C-A2E6-80663F57E7BF}"/>
              </a:ext>
            </a:extLst>
          </p:cNvPr>
          <p:cNvCxnSpPr>
            <a:cxnSpLocks/>
            <a:endCxn id="10" idx="2"/>
          </p:cNvCxnSpPr>
          <p:nvPr/>
        </p:nvCxnSpPr>
        <p:spPr>
          <a:xfrm>
            <a:off x="1748516" y="3023891"/>
            <a:ext cx="369865" cy="41832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2DE2EB6-E36E-884E-ABC4-B58975D1A4E4}"/>
              </a:ext>
            </a:extLst>
          </p:cNvPr>
          <p:cNvCxnSpPr/>
          <p:nvPr/>
        </p:nvCxnSpPr>
        <p:spPr>
          <a:xfrm flipV="1">
            <a:off x="2938870" y="3198748"/>
            <a:ext cx="1600742" cy="192632"/>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Can 9">
            <a:extLst>
              <a:ext uri="{FF2B5EF4-FFF2-40B4-BE49-F238E27FC236}">
                <a16:creationId xmlns:a16="http://schemas.microsoft.com/office/drawing/2014/main" id="{824CC78B-337D-8146-8A16-62435AD2C605}"/>
              </a:ext>
            </a:extLst>
          </p:cNvPr>
          <p:cNvSpPr/>
          <p:nvPr/>
        </p:nvSpPr>
        <p:spPr>
          <a:xfrm>
            <a:off x="2118381" y="3262959"/>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11" name="Straight Connector 10">
            <a:extLst>
              <a:ext uri="{FF2B5EF4-FFF2-40B4-BE49-F238E27FC236}">
                <a16:creationId xmlns:a16="http://schemas.microsoft.com/office/drawing/2014/main" id="{94DE3919-5E3A-2D44-9F71-6DC1F66CF164}"/>
              </a:ext>
            </a:extLst>
          </p:cNvPr>
          <p:cNvCxnSpPr/>
          <p:nvPr/>
        </p:nvCxnSpPr>
        <p:spPr>
          <a:xfrm>
            <a:off x="2702429" y="3537041"/>
            <a:ext cx="1167312" cy="63288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9E13522-2643-2343-AEE6-CD886A58838B}"/>
              </a:ext>
            </a:extLst>
          </p:cNvPr>
          <p:cNvCxnSpPr>
            <a:endCxn id="13" idx="0"/>
          </p:cNvCxnSpPr>
          <p:nvPr/>
        </p:nvCxnSpPr>
        <p:spPr>
          <a:xfrm>
            <a:off x="5209856" y="3198750"/>
            <a:ext cx="1335623" cy="527504"/>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Can 12">
            <a:extLst>
              <a:ext uri="{FF2B5EF4-FFF2-40B4-BE49-F238E27FC236}">
                <a16:creationId xmlns:a16="http://schemas.microsoft.com/office/drawing/2014/main" id="{B5C75107-7027-F146-B20C-EB9D00A5BA88}"/>
              </a:ext>
            </a:extLst>
          </p:cNvPr>
          <p:cNvSpPr/>
          <p:nvPr/>
        </p:nvSpPr>
        <p:spPr>
          <a:xfrm>
            <a:off x="6021078" y="3547000"/>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14" name="Straight Connector 13">
            <a:extLst>
              <a:ext uri="{FF2B5EF4-FFF2-40B4-BE49-F238E27FC236}">
                <a16:creationId xmlns:a16="http://schemas.microsoft.com/office/drawing/2014/main" id="{196CE15B-44FF-564F-B791-E85C016E9BEE}"/>
              </a:ext>
            </a:extLst>
          </p:cNvPr>
          <p:cNvCxnSpPr>
            <a:stCxn id="15" idx="4"/>
          </p:cNvCxnSpPr>
          <p:nvPr/>
        </p:nvCxnSpPr>
        <p:spPr>
          <a:xfrm flipV="1">
            <a:off x="4539612" y="3813402"/>
            <a:ext cx="1708656" cy="356527"/>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Can 14">
            <a:extLst>
              <a:ext uri="{FF2B5EF4-FFF2-40B4-BE49-F238E27FC236}">
                <a16:creationId xmlns:a16="http://schemas.microsoft.com/office/drawing/2014/main" id="{6251ABF3-7CD8-584A-BD81-62FD75D1F141}"/>
              </a:ext>
            </a:extLst>
          </p:cNvPr>
          <p:cNvSpPr/>
          <p:nvPr/>
        </p:nvSpPr>
        <p:spPr>
          <a:xfrm>
            <a:off x="3490813" y="3990675"/>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16" name="Straight Connector 15">
            <a:extLst>
              <a:ext uri="{FF2B5EF4-FFF2-40B4-BE49-F238E27FC236}">
                <a16:creationId xmlns:a16="http://schemas.microsoft.com/office/drawing/2014/main" id="{CAA3FBD8-2238-2E4A-B44E-C21C431E8023}"/>
              </a:ext>
            </a:extLst>
          </p:cNvPr>
          <p:cNvCxnSpPr>
            <a:cxnSpLocks/>
            <a:endCxn id="13" idx="4"/>
          </p:cNvCxnSpPr>
          <p:nvPr/>
        </p:nvCxnSpPr>
        <p:spPr>
          <a:xfrm flipH="1" flipV="1">
            <a:off x="7069877" y="3726254"/>
            <a:ext cx="930180" cy="4654"/>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Can 19">
            <a:extLst>
              <a:ext uri="{FF2B5EF4-FFF2-40B4-BE49-F238E27FC236}">
                <a16:creationId xmlns:a16="http://schemas.microsoft.com/office/drawing/2014/main" id="{E717D6DB-4F7C-E24D-A98D-8AC368F6C5DC}"/>
              </a:ext>
            </a:extLst>
          </p:cNvPr>
          <p:cNvSpPr/>
          <p:nvPr/>
        </p:nvSpPr>
        <p:spPr>
          <a:xfrm>
            <a:off x="2761685" y="2142276"/>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1" name="Can 20">
            <a:extLst>
              <a:ext uri="{FF2B5EF4-FFF2-40B4-BE49-F238E27FC236}">
                <a16:creationId xmlns:a16="http://schemas.microsoft.com/office/drawing/2014/main" id="{4D83EB86-CB37-5A47-8515-D549441BCD5C}"/>
              </a:ext>
            </a:extLst>
          </p:cNvPr>
          <p:cNvSpPr/>
          <p:nvPr/>
        </p:nvSpPr>
        <p:spPr>
          <a:xfrm>
            <a:off x="6035519" y="2142275"/>
            <a:ext cx="1048799" cy="358507"/>
          </a:xfrm>
          <a:prstGeom prst="can">
            <a:avLst>
              <a:gd name="adj" fmla="val 50000"/>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cxnSp>
        <p:nvCxnSpPr>
          <p:cNvPr id="22" name="Straight Connector 21">
            <a:extLst>
              <a:ext uri="{FF2B5EF4-FFF2-40B4-BE49-F238E27FC236}">
                <a16:creationId xmlns:a16="http://schemas.microsoft.com/office/drawing/2014/main" id="{1284A789-6ADE-8B40-9E5C-94149DEFEEEE}"/>
              </a:ext>
            </a:extLst>
          </p:cNvPr>
          <p:cNvCxnSpPr>
            <a:cxnSpLocks/>
            <a:stCxn id="10" idx="1"/>
          </p:cNvCxnSpPr>
          <p:nvPr/>
        </p:nvCxnSpPr>
        <p:spPr>
          <a:xfrm flipV="1">
            <a:off x="2642781" y="2404150"/>
            <a:ext cx="521122" cy="858809"/>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0F822F3-2344-A249-A1C5-D0C88161E21B}"/>
              </a:ext>
            </a:extLst>
          </p:cNvPr>
          <p:cNvCxnSpPr>
            <a:cxnSpLocks/>
            <a:stCxn id="20" idx="4"/>
            <a:endCxn id="21" idx="2"/>
          </p:cNvCxnSpPr>
          <p:nvPr/>
        </p:nvCxnSpPr>
        <p:spPr>
          <a:xfrm flipV="1">
            <a:off x="3810484" y="2321529"/>
            <a:ext cx="2225035" cy="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70CEEEB-1911-9443-B6A2-0324DCC1A8A7}"/>
              </a:ext>
            </a:extLst>
          </p:cNvPr>
          <p:cNvCxnSpPr>
            <a:cxnSpLocks/>
            <a:stCxn id="13" idx="1"/>
            <a:endCxn id="21" idx="3"/>
          </p:cNvCxnSpPr>
          <p:nvPr/>
        </p:nvCxnSpPr>
        <p:spPr>
          <a:xfrm flipV="1">
            <a:off x="6545478" y="2500782"/>
            <a:ext cx="14441" cy="10462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AA12A6AF-2762-C749-82E0-01285F7A1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346206" y="2500782"/>
            <a:ext cx="1309844" cy="735224"/>
          </a:xfrm>
          <a:prstGeom prst="rect">
            <a:avLst/>
          </a:prstGeom>
        </p:spPr>
      </p:pic>
      <p:cxnSp>
        <p:nvCxnSpPr>
          <p:cNvPr id="35" name="Straight Connector 34">
            <a:extLst>
              <a:ext uri="{FF2B5EF4-FFF2-40B4-BE49-F238E27FC236}">
                <a16:creationId xmlns:a16="http://schemas.microsoft.com/office/drawing/2014/main" id="{781709B4-D96C-CF48-94D0-6374623A1448}"/>
              </a:ext>
            </a:extLst>
          </p:cNvPr>
          <p:cNvCxnSpPr>
            <a:cxnSpLocks/>
            <a:endCxn id="10" idx="2"/>
          </p:cNvCxnSpPr>
          <p:nvPr/>
        </p:nvCxnSpPr>
        <p:spPr>
          <a:xfrm>
            <a:off x="1745239" y="3442212"/>
            <a:ext cx="373142" cy="1"/>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DC242FD-D0A6-284B-A77D-EA34550A6D31}"/>
              </a:ext>
            </a:extLst>
          </p:cNvPr>
          <p:cNvCxnSpPr>
            <a:cxnSpLocks/>
            <a:endCxn id="10" idx="2"/>
          </p:cNvCxnSpPr>
          <p:nvPr/>
        </p:nvCxnSpPr>
        <p:spPr>
          <a:xfrm flipV="1">
            <a:off x="1741962" y="3442213"/>
            <a:ext cx="376419" cy="418320"/>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40" name="Picture 39">
            <a:extLst>
              <a:ext uri="{FF2B5EF4-FFF2-40B4-BE49-F238E27FC236}">
                <a16:creationId xmlns:a16="http://schemas.microsoft.com/office/drawing/2014/main" id="{E469309E-925B-7D46-8FFB-15B53281AE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365523" y="3131864"/>
            <a:ext cx="1309844" cy="735224"/>
          </a:xfrm>
          <a:prstGeom prst="rect">
            <a:avLst/>
          </a:prstGeom>
        </p:spPr>
      </p:pic>
      <p:pic>
        <p:nvPicPr>
          <p:cNvPr id="41" name="Picture 40">
            <a:extLst>
              <a:ext uri="{FF2B5EF4-FFF2-40B4-BE49-F238E27FC236}">
                <a16:creationId xmlns:a16="http://schemas.microsoft.com/office/drawing/2014/main" id="{81DAA9C8-7D01-8E43-B14B-2858FA60B6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472547" y="3802315"/>
            <a:ext cx="1309844" cy="735224"/>
          </a:xfrm>
          <a:prstGeom prst="rect">
            <a:avLst/>
          </a:prstGeom>
        </p:spPr>
      </p:pic>
      <p:pic>
        <p:nvPicPr>
          <p:cNvPr id="42" name="Picture 41">
            <a:extLst>
              <a:ext uri="{FF2B5EF4-FFF2-40B4-BE49-F238E27FC236}">
                <a16:creationId xmlns:a16="http://schemas.microsoft.com/office/drawing/2014/main" id="{2BD03AF5-0488-0D4A-9167-B405A1C579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2642780" y="959472"/>
            <a:ext cx="1309844" cy="735224"/>
          </a:xfrm>
          <a:prstGeom prst="rect">
            <a:avLst/>
          </a:prstGeom>
        </p:spPr>
      </p:pic>
      <p:pic>
        <p:nvPicPr>
          <p:cNvPr id="43" name="Picture 42">
            <a:extLst>
              <a:ext uri="{FF2B5EF4-FFF2-40B4-BE49-F238E27FC236}">
                <a16:creationId xmlns:a16="http://schemas.microsoft.com/office/drawing/2014/main" id="{FD8B4F30-7B83-1B47-91C9-EA480FFC4C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1809916" y="1069642"/>
            <a:ext cx="1309844" cy="735224"/>
          </a:xfrm>
          <a:prstGeom prst="rect">
            <a:avLst/>
          </a:prstGeom>
        </p:spPr>
      </p:pic>
      <p:pic>
        <p:nvPicPr>
          <p:cNvPr id="44" name="Picture 43">
            <a:extLst>
              <a:ext uri="{FF2B5EF4-FFF2-40B4-BE49-F238E27FC236}">
                <a16:creationId xmlns:a16="http://schemas.microsoft.com/office/drawing/2014/main" id="{396A56DA-CF2C-874C-909D-7287AF8560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49" b="89968" l="5950" r="95800"/>
                    </a14:imgEffect>
                  </a14:imgLayer>
                </a14:imgProps>
              </a:ext>
            </a:extLst>
          </a:blip>
          <a:stretch>
            <a:fillRect/>
          </a:stretch>
        </p:blipFill>
        <p:spPr>
          <a:xfrm flipH="1">
            <a:off x="3471794" y="1002558"/>
            <a:ext cx="1309844" cy="735224"/>
          </a:xfrm>
          <a:prstGeom prst="rect">
            <a:avLst/>
          </a:prstGeom>
        </p:spPr>
      </p:pic>
      <p:grpSp>
        <p:nvGrpSpPr>
          <p:cNvPr id="48" name="Group 47">
            <a:extLst>
              <a:ext uri="{FF2B5EF4-FFF2-40B4-BE49-F238E27FC236}">
                <a16:creationId xmlns:a16="http://schemas.microsoft.com/office/drawing/2014/main" id="{5BE3AF5D-86A0-F145-AAE1-08C99565BBA4}"/>
              </a:ext>
            </a:extLst>
          </p:cNvPr>
          <p:cNvGrpSpPr/>
          <p:nvPr/>
        </p:nvGrpSpPr>
        <p:grpSpPr>
          <a:xfrm rot="5241536">
            <a:off x="3141681" y="1509218"/>
            <a:ext cx="376419" cy="836642"/>
            <a:chOff x="5288831" y="1335274"/>
            <a:chExt cx="376419" cy="836642"/>
          </a:xfrm>
        </p:grpSpPr>
        <p:cxnSp>
          <p:nvCxnSpPr>
            <p:cNvPr id="45" name="Straight Connector 44">
              <a:extLst>
                <a:ext uri="{FF2B5EF4-FFF2-40B4-BE49-F238E27FC236}">
                  <a16:creationId xmlns:a16="http://schemas.microsoft.com/office/drawing/2014/main" id="{0014CF98-679B-D244-8B0B-5BCFA715A72A}"/>
                </a:ext>
              </a:extLst>
            </p:cNvPr>
            <p:cNvCxnSpPr>
              <a:cxnSpLocks/>
            </p:cNvCxnSpPr>
            <p:nvPr/>
          </p:nvCxnSpPr>
          <p:spPr>
            <a:xfrm>
              <a:off x="5295385" y="1335274"/>
              <a:ext cx="369865" cy="41832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38DF8F5-90F2-2A4A-A031-3BB000233C5C}"/>
                </a:ext>
              </a:extLst>
            </p:cNvPr>
            <p:cNvCxnSpPr>
              <a:cxnSpLocks/>
            </p:cNvCxnSpPr>
            <p:nvPr/>
          </p:nvCxnSpPr>
          <p:spPr>
            <a:xfrm>
              <a:off x="5292108" y="1753595"/>
              <a:ext cx="373142" cy="1"/>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D8B2925-6881-2144-B2AB-E0A7C4FF7A70}"/>
                </a:ext>
              </a:extLst>
            </p:cNvPr>
            <p:cNvCxnSpPr>
              <a:cxnSpLocks/>
            </p:cNvCxnSpPr>
            <p:nvPr/>
          </p:nvCxnSpPr>
          <p:spPr>
            <a:xfrm flipV="1">
              <a:off x="5288831" y="1753596"/>
              <a:ext cx="376419" cy="418320"/>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9" name="TextBox 48">
            <a:extLst>
              <a:ext uri="{FF2B5EF4-FFF2-40B4-BE49-F238E27FC236}">
                <a16:creationId xmlns:a16="http://schemas.microsoft.com/office/drawing/2014/main" id="{DFD383FB-86C8-084A-B4EE-544931534F23}"/>
              </a:ext>
            </a:extLst>
          </p:cNvPr>
          <p:cNvSpPr txBox="1"/>
          <p:nvPr/>
        </p:nvSpPr>
        <p:spPr>
          <a:xfrm>
            <a:off x="365523" y="2510412"/>
            <a:ext cx="498855" cy="400110"/>
          </a:xfrm>
          <a:prstGeom prst="rect">
            <a:avLst/>
          </a:prstGeom>
          <a:noFill/>
        </p:spPr>
        <p:txBody>
          <a:bodyPr wrap="none" rtlCol="0">
            <a:spAutoFit/>
          </a:bodyPr>
          <a:lstStyle/>
          <a:p>
            <a:r>
              <a:rPr lang="en-US" dirty="0">
                <a:solidFill>
                  <a:srgbClr val="7030A0"/>
                </a:solidFill>
              </a:rPr>
              <a:t>S1</a:t>
            </a:r>
          </a:p>
        </p:txBody>
      </p:sp>
      <p:sp>
        <p:nvSpPr>
          <p:cNvPr id="50" name="TextBox 49">
            <a:extLst>
              <a:ext uri="{FF2B5EF4-FFF2-40B4-BE49-F238E27FC236}">
                <a16:creationId xmlns:a16="http://schemas.microsoft.com/office/drawing/2014/main" id="{D86E9665-34F4-764B-A15C-1B29DCDDC7DF}"/>
              </a:ext>
            </a:extLst>
          </p:cNvPr>
          <p:cNvSpPr txBox="1"/>
          <p:nvPr/>
        </p:nvSpPr>
        <p:spPr>
          <a:xfrm>
            <a:off x="1868953" y="1151858"/>
            <a:ext cx="498855" cy="400110"/>
          </a:xfrm>
          <a:prstGeom prst="rect">
            <a:avLst/>
          </a:prstGeom>
          <a:noFill/>
        </p:spPr>
        <p:txBody>
          <a:bodyPr wrap="none" rtlCol="0">
            <a:spAutoFit/>
          </a:bodyPr>
          <a:lstStyle/>
          <a:p>
            <a:r>
              <a:rPr lang="en-US" dirty="0">
                <a:solidFill>
                  <a:srgbClr val="7030A0"/>
                </a:solidFill>
              </a:rPr>
              <a:t>S2</a:t>
            </a:r>
          </a:p>
        </p:txBody>
      </p:sp>
      <p:sp>
        <p:nvSpPr>
          <p:cNvPr id="51" name="TextBox 50">
            <a:extLst>
              <a:ext uri="{FF2B5EF4-FFF2-40B4-BE49-F238E27FC236}">
                <a16:creationId xmlns:a16="http://schemas.microsoft.com/office/drawing/2014/main" id="{1062A338-9F6E-EA46-B2D6-E53CF8D1827B}"/>
              </a:ext>
            </a:extLst>
          </p:cNvPr>
          <p:cNvSpPr txBox="1"/>
          <p:nvPr/>
        </p:nvSpPr>
        <p:spPr>
          <a:xfrm>
            <a:off x="472547" y="3905507"/>
            <a:ext cx="498855" cy="400110"/>
          </a:xfrm>
          <a:prstGeom prst="rect">
            <a:avLst/>
          </a:prstGeom>
          <a:noFill/>
        </p:spPr>
        <p:txBody>
          <a:bodyPr wrap="none" rtlCol="0">
            <a:spAutoFit/>
          </a:bodyPr>
          <a:lstStyle/>
          <a:p>
            <a:r>
              <a:rPr lang="en-US" dirty="0">
                <a:solidFill>
                  <a:srgbClr val="00B050"/>
                </a:solidFill>
              </a:rPr>
              <a:t>A1</a:t>
            </a:r>
          </a:p>
        </p:txBody>
      </p:sp>
      <p:sp>
        <p:nvSpPr>
          <p:cNvPr id="52" name="TextBox 51">
            <a:extLst>
              <a:ext uri="{FF2B5EF4-FFF2-40B4-BE49-F238E27FC236}">
                <a16:creationId xmlns:a16="http://schemas.microsoft.com/office/drawing/2014/main" id="{0ED34B1B-7B0C-FB4D-A5F9-DBD788CDE112}"/>
              </a:ext>
            </a:extLst>
          </p:cNvPr>
          <p:cNvSpPr txBox="1"/>
          <p:nvPr/>
        </p:nvSpPr>
        <p:spPr>
          <a:xfrm>
            <a:off x="348761" y="3198748"/>
            <a:ext cx="498855" cy="400110"/>
          </a:xfrm>
          <a:prstGeom prst="rect">
            <a:avLst/>
          </a:prstGeom>
          <a:noFill/>
        </p:spPr>
        <p:txBody>
          <a:bodyPr wrap="none" rtlCol="0">
            <a:spAutoFit/>
          </a:bodyPr>
          <a:lstStyle/>
          <a:p>
            <a:r>
              <a:rPr lang="en-US" dirty="0">
                <a:solidFill>
                  <a:srgbClr val="00B050"/>
                </a:solidFill>
              </a:rPr>
              <a:t>A2</a:t>
            </a:r>
          </a:p>
        </p:txBody>
      </p:sp>
      <p:sp>
        <p:nvSpPr>
          <p:cNvPr id="53" name="TextBox 52">
            <a:extLst>
              <a:ext uri="{FF2B5EF4-FFF2-40B4-BE49-F238E27FC236}">
                <a16:creationId xmlns:a16="http://schemas.microsoft.com/office/drawing/2014/main" id="{6627381A-DAA3-254B-A849-7F58A19B60CC}"/>
              </a:ext>
            </a:extLst>
          </p:cNvPr>
          <p:cNvSpPr txBox="1"/>
          <p:nvPr/>
        </p:nvSpPr>
        <p:spPr>
          <a:xfrm>
            <a:off x="2991958" y="744760"/>
            <a:ext cx="498855" cy="400110"/>
          </a:xfrm>
          <a:prstGeom prst="rect">
            <a:avLst/>
          </a:prstGeom>
          <a:noFill/>
        </p:spPr>
        <p:txBody>
          <a:bodyPr wrap="none" rtlCol="0">
            <a:spAutoFit/>
          </a:bodyPr>
          <a:lstStyle/>
          <a:p>
            <a:r>
              <a:rPr lang="en-US" dirty="0">
                <a:solidFill>
                  <a:srgbClr val="00B050"/>
                </a:solidFill>
              </a:rPr>
              <a:t>A3</a:t>
            </a:r>
          </a:p>
        </p:txBody>
      </p:sp>
      <p:sp>
        <p:nvSpPr>
          <p:cNvPr id="54" name="TextBox 53">
            <a:extLst>
              <a:ext uri="{FF2B5EF4-FFF2-40B4-BE49-F238E27FC236}">
                <a16:creationId xmlns:a16="http://schemas.microsoft.com/office/drawing/2014/main" id="{16DCB0EA-B046-E648-8528-4E2269F59C08}"/>
              </a:ext>
            </a:extLst>
          </p:cNvPr>
          <p:cNvSpPr txBox="1"/>
          <p:nvPr/>
        </p:nvSpPr>
        <p:spPr>
          <a:xfrm>
            <a:off x="3853471" y="751748"/>
            <a:ext cx="498855" cy="400110"/>
          </a:xfrm>
          <a:prstGeom prst="rect">
            <a:avLst/>
          </a:prstGeom>
          <a:noFill/>
        </p:spPr>
        <p:txBody>
          <a:bodyPr wrap="none" rtlCol="0">
            <a:spAutoFit/>
          </a:bodyPr>
          <a:lstStyle/>
          <a:p>
            <a:r>
              <a:rPr lang="en-US" dirty="0">
                <a:solidFill>
                  <a:srgbClr val="7030A0"/>
                </a:solidFill>
              </a:rPr>
              <a:t>S3</a:t>
            </a:r>
          </a:p>
        </p:txBody>
      </p:sp>
      <p:pic>
        <p:nvPicPr>
          <p:cNvPr id="55" name="Picture 20">
            <a:extLst>
              <a:ext uri="{FF2B5EF4-FFF2-40B4-BE49-F238E27FC236}">
                <a16:creationId xmlns:a16="http://schemas.microsoft.com/office/drawing/2014/main" id="{FBA2BC9A-AB19-C344-9690-9142C65D3DB3}"/>
              </a:ext>
            </a:extLst>
          </p:cNvPr>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847103" y="3057277"/>
            <a:ext cx="930180" cy="937096"/>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cxnSp>
        <p:nvCxnSpPr>
          <p:cNvPr id="57" name="Straight Connector 56">
            <a:extLst>
              <a:ext uri="{FF2B5EF4-FFF2-40B4-BE49-F238E27FC236}">
                <a16:creationId xmlns:a16="http://schemas.microsoft.com/office/drawing/2014/main" id="{525F527E-C075-2043-BD6C-A35856A709C5}"/>
              </a:ext>
            </a:extLst>
          </p:cNvPr>
          <p:cNvCxnSpPr>
            <a:cxnSpLocks/>
            <a:endCxn id="21" idx="4"/>
          </p:cNvCxnSpPr>
          <p:nvPr/>
        </p:nvCxnSpPr>
        <p:spPr>
          <a:xfrm flipH="1">
            <a:off x="7084318" y="2300949"/>
            <a:ext cx="1066800" cy="20580"/>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6" name="Picture 20">
            <a:extLst>
              <a:ext uri="{FF2B5EF4-FFF2-40B4-BE49-F238E27FC236}">
                <a16:creationId xmlns:a16="http://schemas.microsoft.com/office/drawing/2014/main" id="{4F48D14C-CFB7-8740-9988-4D0E56C2DE55}"/>
              </a:ext>
            </a:extLst>
          </p:cNvPr>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830643" y="1839160"/>
            <a:ext cx="930180" cy="937096"/>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5" name="TextBox 64">
            <a:extLst>
              <a:ext uri="{FF2B5EF4-FFF2-40B4-BE49-F238E27FC236}">
                <a16:creationId xmlns:a16="http://schemas.microsoft.com/office/drawing/2014/main" id="{DE83D5D3-FF4F-6149-988E-95D0B39A3D6D}"/>
              </a:ext>
            </a:extLst>
          </p:cNvPr>
          <p:cNvSpPr txBox="1"/>
          <p:nvPr/>
        </p:nvSpPr>
        <p:spPr>
          <a:xfrm>
            <a:off x="2101815" y="4112794"/>
            <a:ext cx="6539483" cy="1015663"/>
          </a:xfrm>
          <a:prstGeom prst="rect">
            <a:avLst/>
          </a:prstGeom>
          <a:noFill/>
        </p:spPr>
        <p:txBody>
          <a:bodyPr wrap="none" rtlCol="0">
            <a:spAutoFit/>
          </a:bodyPr>
          <a:lstStyle/>
          <a:p>
            <a:r>
              <a:rPr lang="en-US" b="1" dirty="0"/>
              <a:t>Goals </a:t>
            </a:r>
          </a:p>
          <a:p>
            <a:r>
              <a:rPr lang="en-US" dirty="0"/>
              <a:t>Packets on </a:t>
            </a:r>
            <a:r>
              <a:rPr lang="en-US" dirty="0">
                <a:solidFill>
                  <a:srgbClr val="00B050"/>
                </a:solidFill>
              </a:rPr>
              <a:t>VLAN A</a:t>
            </a:r>
            <a:r>
              <a:rPr lang="en-US" dirty="0"/>
              <a:t> never delivered to hosts on </a:t>
            </a:r>
            <a:r>
              <a:rPr lang="en-US" dirty="0">
                <a:solidFill>
                  <a:srgbClr val="7030A0"/>
                </a:solidFill>
              </a:rPr>
              <a:t>VLAN S</a:t>
            </a:r>
          </a:p>
          <a:p>
            <a:r>
              <a:rPr lang="en-US" dirty="0"/>
              <a:t>Packets in each VLAN follow their own spanning tree</a:t>
            </a:r>
          </a:p>
        </p:txBody>
      </p:sp>
      <p:grpSp>
        <p:nvGrpSpPr>
          <p:cNvPr id="70" name="Group 69">
            <a:extLst>
              <a:ext uri="{FF2B5EF4-FFF2-40B4-BE49-F238E27FC236}">
                <a16:creationId xmlns:a16="http://schemas.microsoft.com/office/drawing/2014/main" id="{ED09486C-02BF-AC42-8D8D-DA4C64505EA9}"/>
              </a:ext>
            </a:extLst>
          </p:cNvPr>
          <p:cNvGrpSpPr/>
          <p:nvPr/>
        </p:nvGrpSpPr>
        <p:grpSpPr>
          <a:xfrm>
            <a:off x="1775791" y="1726801"/>
            <a:ext cx="6122505" cy="1970556"/>
            <a:chOff x="1775791" y="1726801"/>
            <a:chExt cx="6122505" cy="1970556"/>
          </a:xfrm>
        </p:grpSpPr>
        <p:grpSp>
          <p:nvGrpSpPr>
            <p:cNvPr id="68" name="Group 67">
              <a:extLst>
                <a:ext uri="{FF2B5EF4-FFF2-40B4-BE49-F238E27FC236}">
                  <a16:creationId xmlns:a16="http://schemas.microsoft.com/office/drawing/2014/main" id="{798C3B8F-069D-0945-80C1-F775E337203A}"/>
                </a:ext>
              </a:extLst>
            </p:cNvPr>
            <p:cNvGrpSpPr/>
            <p:nvPr/>
          </p:nvGrpSpPr>
          <p:grpSpPr>
            <a:xfrm>
              <a:off x="1775791" y="1775791"/>
              <a:ext cx="6122505" cy="1921566"/>
              <a:chOff x="1775791" y="1775791"/>
              <a:chExt cx="6122505" cy="1921566"/>
            </a:xfrm>
          </p:grpSpPr>
          <p:sp>
            <p:nvSpPr>
              <p:cNvPr id="66" name="Freeform 65">
                <a:extLst>
                  <a:ext uri="{FF2B5EF4-FFF2-40B4-BE49-F238E27FC236}">
                    <a16:creationId xmlns:a16="http://schemas.microsoft.com/office/drawing/2014/main" id="{A4A9A4BC-EC86-8C4F-8BC9-D9063459D235}"/>
                  </a:ext>
                </a:extLst>
              </p:cNvPr>
              <p:cNvSpPr/>
              <p:nvPr/>
            </p:nvSpPr>
            <p:spPr bwMode="auto">
              <a:xfrm>
                <a:off x="2915478" y="1775791"/>
                <a:ext cx="4982818" cy="1908313"/>
              </a:xfrm>
              <a:custGeom>
                <a:avLst/>
                <a:gdLst>
                  <a:gd name="connsiteX0" fmla="*/ 0 w 4982818"/>
                  <a:gd name="connsiteY0" fmla="*/ 0 h 1908313"/>
                  <a:gd name="connsiteX1" fmla="*/ 424070 w 4982818"/>
                  <a:gd name="connsiteY1" fmla="*/ 397566 h 1908313"/>
                  <a:gd name="connsiteX2" fmla="*/ 3617844 w 4982818"/>
                  <a:gd name="connsiteY2" fmla="*/ 450574 h 1908313"/>
                  <a:gd name="connsiteX3" fmla="*/ 3631096 w 4982818"/>
                  <a:gd name="connsiteY3" fmla="*/ 1908313 h 1908313"/>
                  <a:gd name="connsiteX4" fmla="*/ 4982818 w 4982818"/>
                  <a:gd name="connsiteY4" fmla="*/ 1908313 h 190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2818" h="1908313">
                    <a:moveTo>
                      <a:pt x="0" y="0"/>
                    </a:moveTo>
                    <a:lnTo>
                      <a:pt x="424070" y="397566"/>
                    </a:lnTo>
                    <a:lnTo>
                      <a:pt x="3617844" y="450574"/>
                    </a:lnTo>
                    <a:lnTo>
                      <a:pt x="3631096" y="1908313"/>
                    </a:lnTo>
                    <a:lnTo>
                      <a:pt x="4982818" y="1908313"/>
                    </a:lnTo>
                  </a:path>
                </a:pathLst>
              </a:custGeom>
              <a:noFill/>
              <a:ln w="76200" cap="flat" cmpd="sng" algn="ctr">
                <a:solidFill>
                  <a:srgbClr val="7030A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67" name="Freeform 66">
                <a:extLst>
                  <a:ext uri="{FF2B5EF4-FFF2-40B4-BE49-F238E27FC236}">
                    <a16:creationId xmlns:a16="http://schemas.microsoft.com/office/drawing/2014/main" id="{BBCEB156-A09D-E84E-BCCB-44D706480EC0}"/>
                  </a:ext>
                </a:extLst>
              </p:cNvPr>
              <p:cNvSpPr/>
              <p:nvPr/>
            </p:nvSpPr>
            <p:spPr bwMode="auto">
              <a:xfrm>
                <a:off x="1775791" y="3048000"/>
                <a:ext cx="4770783" cy="649357"/>
              </a:xfrm>
              <a:custGeom>
                <a:avLst/>
                <a:gdLst>
                  <a:gd name="connsiteX0" fmla="*/ 0 w 4770783"/>
                  <a:gd name="connsiteY0" fmla="*/ 0 h 649357"/>
                  <a:gd name="connsiteX1" fmla="*/ 848139 w 4770783"/>
                  <a:gd name="connsiteY1" fmla="*/ 371061 h 649357"/>
                  <a:gd name="connsiteX2" fmla="*/ 3273287 w 4770783"/>
                  <a:gd name="connsiteY2" fmla="*/ 79513 h 649357"/>
                  <a:gd name="connsiteX3" fmla="*/ 4770783 w 4770783"/>
                  <a:gd name="connsiteY3" fmla="*/ 649357 h 649357"/>
                </a:gdLst>
                <a:ahLst/>
                <a:cxnLst>
                  <a:cxn ang="0">
                    <a:pos x="connsiteX0" y="connsiteY0"/>
                  </a:cxn>
                  <a:cxn ang="0">
                    <a:pos x="connsiteX1" y="connsiteY1"/>
                  </a:cxn>
                  <a:cxn ang="0">
                    <a:pos x="connsiteX2" y="connsiteY2"/>
                  </a:cxn>
                  <a:cxn ang="0">
                    <a:pos x="connsiteX3" y="connsiteY3"/>
                  </a:cxn>
                </a:cxnLst>
                <a:rect l="l" t="t" r="r" b="b"/>
                <a:pathLst>
                  <a:path w="4770783" h="649357">
                    <a:moveTo>
                      <a:pt x="0" y="0"/>
                    </a:moveTo>
                    <a:lnTo>
                      <a:pt x="848139" y="371061"/>
                    </a:lnTo>
                    <a:lnTo>
                      <a:pt x="3273287" y="79513"/>
                    </a:lnTo>
                    <a:lnTo>
                      <a:pt x="4770783" y="649357"/>
                    </a:lnTo>
                  </a:path>
                </a:pathLst>
              </a:custGeom>
              <a:noFill/>
              <a:ln w="762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cxnSp>
          <p:nvCxnSpPr>
            <p:cNvPr id="69" name="Straight Connector 68">
              <a:extLst>
                <a:ext uri="{FF2B5EF4-FFF2-40B4-BE49-F238E27FC236}">
                  <a16:creationId xmlns:a16="http://schemas.microsoft.com/office/drawing/2014/main" id="{A8110E3F-7CFD-014C-B084-5DE607AD5532}"/>
                </a:ext>
              </a:extLst>
            </p:cNvPr>
            <p:cNvCxnSpPr>
              <a:cxnSpLocks/>
            </p:cNvCxnSpPr>
            <p:nvPr/>
          </p:nvCxnSpPr>
          <p:spPr bwMode="auto">
            <a:xfrm flipH="1">
              <a:off x="3339548" y="1726801"/>
              <a:ext cx="470936" cy="446556"/>
            </a:xfrm>
            <a:prstGeom prst="line">
              <a:avLst/>
            </a:prstGeom>
            <a:solidFill>
              <a:srgbClr val="808080"/>
            </a:solidFill>
            <a:ln w="76200" cap="flat" cmpd="sng" algn="ctr">
              <a:solidFill>
                <a:srgbClr val="7030A0"/>
              </a:solidFill>
              <a:prstDash val="solid"/>
              <a:round/>
              <a:headEnd type="none" w="med" len="med"/>
              <a:tailEnd type="none" w="med" len="med"/>
            </a:ln>
            <a:effectLst/>
          </p:spPr>
        </p:cxnSp>
      </p:grpSp>
    </p:spTree>
    <p:extLst>
      <p:ext uri="{BB962C8B-B14F-4D97-AF65-F5344CB8AC3E}">
        <p14:creationId xmlns:p14="http://schemas.microsoft.com/office/powerpoint/2010/main" val="15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rgbClr val="80808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1351</TotalTime>
  <Words>1664</Words>
  <Application>Microsoft Macintosh PowerPoint</Application>
  <PresentationFormat>On-screen Show (16:9)</PresentationFormat>
  <Paragraphs>413</Paragraphs>
  <Slides>30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Courier</vt:lpstr>
      <vt:lpstr>Lucida Grande</vt:lpstr>
      <vt:lpstr>Menlo</vt:lpstr>
      <vt:lpstr>System Font Regular</vt:lpstr>
      <vt:lpstr>Times New Roman</vt:lpstr>
      <vt:lpstr>Default Design</vt:lpstr>
      <vt:lpstr>CS144 An Introduction to Computer Networks</vt:lpstr>
      <vt:lpstr>The term “Virtual” is (over) used a lot…</vt:lpstr>
      <vt:lpstr>Learning goals of this class</vt:lpstr>
      <vt:lpstr>What do we mean by an abstraction?</vt:lpstr>
      <vt:lpstr>Example: IP datagram delivery</vt:lpstr>
      <vt:lpstr>Example: IP datagram delivery</vt:lpstr>
      <vt:lpstr>IP Forwarding Abstraction</vt:lpstr>
      <vt:lpstr>Firewall Abstraction</vt:lpstr>
      <vt:lpstr>Virtual LAN Abstraction</vt:lpstr>
      <vt:lpstr>Virtual LAN Abstraction</vt:lpstr>
      <vt:lpstr>Example: Virtual Private Network (VPN) Remote client “appears to be” on corporate network</vt:lpstr>
      <vt:lpstr>Example: Virtual Private Network (VPN)</vt:lpstr>
      <vt:lpstr>Example: Network Address Translation (NAT) Multiple clients share a common IP address</vt:lpstr>
      <vt:lpstr>“Modularity based on abstraction is the way things are done!”</vt:lpstr>
      <vt:lpstr>Learning goals of this class</vt:lpstr>
      <vt:lpstr>Network Virtualization</vt:lpstr>
      <vt:lpstr>Abstractions in computer systems</vt:lpstr>
      <vt:lpstr>Virtual Network: The abstraction</vt:lpstr>
      <vt:lpstr>Virtual Network: The abstraction</vt:lpstr>
      <vt:lpstr>Virtualized Data Center</vt:lpstr>
      <vt:lpstr>Abstraction for tenant VMs</vt:lpstr>
      <vt:lpstr>VMs using their own IP addresses</vt:lpstr>
      <vt:lpstr>Mechanism: Tags, Tunnels or Translation?</vt:lpstr>
      <vt:lpstr>How it is done in virtualized data centers</vt:lpstr>
      <vt:lpstr>1: Use the software “vSwitch” in every server</vt:lpstr>
      <vt:lpstr>2: Forward packets in tunnels between vSwitches</vt:lpstr>
      <vt:lpstr>Learning goals of this class</vt:lpstr>
      <vt:lpstr>Network Function Virtualization (NFV)</vt:lpstr>
      <vt:lpstr>Learning goals of this class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CS144 An Introduction to Computer Networks</dc:title>
  <dc:creator>Nick W McKeown</dc:creator>
  <cp:lastModifiedBy>Nick W McKeown</cp:lastModifiedBy>
  <cp:revision>24</cp:revision>
  <dcterms:created xsi:type="dcterms:W3CDTF">2020-11-11T22:57:00Z</dcterms:created>
  <dcterms:modified xsi:type="dcterms:W3CDTF">2020-11-13T11:30:49Z</dcterms:modified>
</cp:coreProperties>
</file>